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10080625" cy="567055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818" y="4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4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move the slide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7" name="PlaceHolder 4"/>
          <p:cNvSpPr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8" name="PlaceHolder 5"/>
          <p:cNvSpPr>
            <a:spLocks noGrp="1"/>
          </p:cNvSpPr>
          <p:nvPr>
            <p:ph type="ft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9" name="PlaceHolder 6"/>
          <p:cNvSpPr>
            <a:spLocks noGrp="1"/>
          </p:cNvSpPr>
          <p:nvPr>
            <p:ph type="sldNum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EF29EFFE-F549-43C7-B1A5-6171C9B3904E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 Box 1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04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 Box 10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22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 Box 11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24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 Box 12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26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 Box 13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28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 Box 14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30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 Box 15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32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 Box 16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34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 Box 18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36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 Box 19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38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 Box 22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40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 Box 2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06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 Box 23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42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 Box 24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44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 Box 25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46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 Box 26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48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 Box 27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50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 Box 32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2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 Box 33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4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 Box 34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6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 Box 35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8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 Box 41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0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 Box 3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08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 Box 42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2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ext Box 43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4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 Box 44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6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 Box 45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8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 Box 58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0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 Box 59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2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ext Box 60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4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 Box 61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6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ext Box 62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 Box 63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0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 Box 4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10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ext Box 64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2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ext Box 66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4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 Box 67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6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ext Box 68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8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ext Box 69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0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 Box 70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2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ext Box 71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4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Text Box 73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6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 Box 5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12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 Box 6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14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 Box 7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16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 Box 8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18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 Box 9"/>
          <p:cNvSpPr/>
          <p:nvPr/>
        </p:nvSpPr>
        <p:spPr>
          <a:xfrm>
            <a:off x="901800" y="762120"/>
            <a:ext cx="4978440" cy="37335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20" name="PlaceHolder 1"/>
          <p:cNvSpPr>
            <a:spLocks noGrp="1"/>
          </p:cNvSpPr>
          <p:nvPr>
            <p:ph type="body"/>
          </p:nvPr>
        </p:nvSpPr>
        <p:spPr>
          <a:xfrm>
            <a:off x="914400" y="4723920"/>
            <a:ext cx="4950000" cy="4421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45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04000" y="914400"/>
            <a:ext cx="9071640" cy="4343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459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914400"/>
            <a:ext cx="9071640" cy="4343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2.wmf"/><Relationship Id="rId4" Type="http://schemas.openxmlformats.org/officeDocument/2006/relationships/package" Target="../embeddings/Microsoft_Excel_Worksheet.xls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838080" y="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487656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 algn="ctr">
              <a:lnSpc>
                <a:spcPct val="97000"/>
              </a:lnSpc>
              <a:spcBef>
                <a:spcPts val="90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 algn="ctr">
              <a:lnSpc>
                <a:spcPct val="97000"/>
              </a:lnSpc>
              <a:spcBef>
                <a:spcPts val="90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 algn="ctr">
              <a:lnSpc>
                <a:spcPct val="97000"/>
              </a:lnSpc>
              <a:spcBef>
                <a:spcPts val="90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 algn="ctr">
              <a:lnSpc>
                <a:spcPct val="97000"/>
              </a:lnSpc>
              <a:spcBef>
                <a:spcPts val="90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600" b="0" strike="noStrike" spc="-1">
                <a:solidFill>
                  <a:srgbClr val="000000"/>
                </a:solidFill>
                <a:latin typeface="Calibri"/>
              </a:rPr>
              <a:t>Sissejuhatus infotehnoloogiasse</a:t>
            </a:r>
            <a:endParaRPr lang="en-US" sz="3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349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4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349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4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349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Ramon Llull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Elas: 1235-1315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Müstik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Peateos </a:t>
            </a:r>
            <a:r>
              <a:rPr lang="en-GB" sz="2000" b="0" i="1" strike="noStrike" spc="-1">
                <a:solidFill>
                  <a:srgbClr val="000000"/>
                </a:solidFill>
                <a:latin typeface="Calibri"/>
              </a:rPr>
              <a:t>Ars magna, generalis et ultima</a:t>
            </a: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2" name="Picture 5"/>
          <p:cNvPicPr/>
          <p:nvPr/>
        </p:nvPicPr>
        <p:blipFill>
          <a:blip r:embed="rId3"/>
          <a:stretch/>
        </p:blipFill>
        <p:spPr>
          <a:xfrm>
            <a:off x="5562720" y="1676520"/>
            <a:ext cx="2666880" cy="2590560"/>
          </a:xfrm>
          <a:prstGeom prst="rect">
            <a:avLst/>
          </a:prstGeom>
          <a:ln w="0">
            <a:noFill/>
          </a:ln>
        </p:spPr>
      </p:pic>
      <p:pic>
        <p:nvPicPr>
          <p:cNvPr id="33" name="Picture 6"/>
          <p:cNvPicPr/>
          <p:nvPr/>
        </p:nvPicPr>
        <p:blipFill>
          <a:blip r:embed="rId4"/>
          <a:stretch/>
        </p:blipFill>
        <p:spPr>
          <a:xfrm>
            <a:off x="1352880" y="2057400"/>
            <a:ext cx="2990520" cy="33735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Leonardo da Vinci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ca 1500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Kalkulaatori joonis: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Hiljem ehitatud katseeksemplar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6" name="Picture 3"/>
          <p:cNvPicPr/>
          <p:nvPr/>
        </p:nvPicPr>
        <p:blipFill>
          <a:blip r:embed="rId3"/>
          <a:stretch/>
        </p:blipFill>
        <p:spPr>
          <a:xfrm>
            <a:off x="3048120" y="1477800"/>
            <a:ext cx="3174840" cy="1113120"/>
          </a:xfrm>
          <a:prstGeom prst="rect">
            <a:avLst/>
          </a:prstGeom>
          <a:ln w="0">
            <a:noFill/>
          </a:ln>
        </p:spPr>
      </p:pic>
      <p:pic>
        <p:nvPicPr>
          <p:cNvPr id="37" name="Picture 4"/>
          <p:cNvPicPr/>
          <p:nvPr/>
        </p:nvPicPr>
        <p:blipFill>
          <a:blip r:embed="rId4"/>
          <a:stretch/>
        </p:blipFill>
        <p:spPr>
          <a:xfrm>
            <a:off x="2971800" y="4040280"/>
            <a:ext cx="3175200" cy="1217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br>
              <a:rPr lang="en-US"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17 sajand: sümbolkeeled matemaatikas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Analoogilisi sümbolkeeli püüti luua loogika jaoks.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Kõik püüdlused ebaõnnestusid (kuni 19 sjandi lõpuni!)‏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Schickard &amp; Pascal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838080" y="761760"/>
            <a:ext cx="8763120" cy="612756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Schickard 1625: väitis ehitanud olema liitva, lahutava, korrutava, jagava masina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Kristlik filosoof Blaise Pascal 1640:  aritmeetiline masin: ainult liitis ja lahutas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Ehitas ca 50 tükki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2" name="Picture 7"/>
          <p:cNvPicPr/>
          <p:nvPr/>
        </p:nvPicPr>
        <p:blipFill>
          <a:blip r:embed="rId3"/>
          <a:stretch/>
        </p:blipFill>
        <p:spPr>
          <a:xfrm>
            <a:off x="5029200" y="2133360"/>
            <a:ext cx="3174840" cy="1981440"/>
          </a:xfrm>
          <a:prstGeom prst="rect">
            <a:avLst/>
          </a:prstGeom>
          <a:ln w="0">
            <a:noFill/>
          </a:ln>
        </p:spPr>
      </p:pic>
      <p:pic>
        <p:nvPicPr>
          <p:cNvPr id="43" name="Picture 8"/>
          <p:cNvPicPr/>
          <p:nvPr/>
        </p:nvPicPr>
        <p:blipFill>
          <a:blip r:embed="rId4"/>
          <a:stretch/>
        </p:blipFill>
        <p:spPr>
          <a:xfrm>
            <a:off x="1473120" y="1904760"/>
            <a:ext cx="2413080" cy="2667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Leibniz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Saksa filosoof1646-1716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Leibnizi arvuti(1671) liitis, lahutas, korrutas, jagas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Leibniz lõi Boole’ga sarnaneva loogikasüsteemi, mis vajus unustusse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Leibniz püüdis luua universaalset sümbolkeelt (</a:t>
            </a:r>
            <a:r>
              <a:rPr lang="en-GB" sz="2000" b="0" i="1" strike="noStrike" spc="-1">
                <a:solidFill>
                  <a:srgbClr val="000000"/>
                </a:solidFill>
                <a:latin typeface="Calibri"/>
              </a:rPr>
              <a:t>lingua characteristica universalis</a:t>
            </a: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) ja seda keelt kasutava nn “arutlemise aritmeetika” (</a:t>
            </a:r>
            <a:r>
              <a:rPr lang="en-GB" sz="2000" b="0" i="1" strike="noStrike" spc="-1">
                <a:solidFill>
                  <a:srgbClr val="000000"/>
                </a:solidFill>
                <a:latin typeface="Calibri"/>
              </a:rPr>
              <a:t>calculus rationator</a:t>
            </a: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)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6" name="Picture 9"/>
          <p:cNvPicPr/>
          <p:nvPr/>
        </p:nvPicPr>
        <p:blipFill>
          <a:blip r:embed="rId3"/>
          <a:stretch/>
        </p:blipFill>
        <p:spPr>
          <a:xfrm>
            <a:off x="2666880" y="1752480"/>
            <a:ext cx="3302280" cy="1371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Kirjutusmasin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838080" y="68580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Inglise patent, Henry Mill, 1714, ei ehitatud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Ameerika patent: 1829 William Austin Burt Detroidis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1867, Christopher Latham Sholes, Carlos Glidden, Samual W. Soule leiutis: “Type-Writer“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Remington:  1874 (jalgpedaaliga!)‏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Sholes’ klaviatuur ca 1874: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Dvoraki klaviatuur ca 1936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9" name="Picture 10"/>
          <p:cNvPicPr/>
          <p:nvPr/>
        </p:nvPicPr>
        <p:blipFill>
          <a:blip r:embed="rId3"/>
          <a:stretch/>
        </p:blipFill>
        <p:spPr>
          <a:xfrm>
            <a:off x="4140360" y="2438280"/>
            <a:ext cx="3174840" cy="1219320"/>
          </a:xfrm>
          <a:prstGeom prst="rect">
            <a:avLst/>
          </a:prstGeom>
          <a:ln w="0">
            <a:noFill/>
          </a:ln>
        </p:spPr>
      </p:pic>
      <p:pic>
        <p:nvPicPr>
          <p:cNvPr id="50" name="Picture 13"/>
          <p:cNvPicPr/>
          <p:nvPr/>
        </p:nvPicPr>
        <p:blipFill>
          <a:blip r:embed="rId4"/>
          <a:stretch/>
        </p:blipFill>
        <p:spPr>
          <a:xfrm>
            <a:off x="4114800" y="4114800"/>
            <a:ext cx="3175200" cy="1219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Kirjutusmasin püssitehasest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6416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Remington Typewriter Co. model No. 2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Civil war: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    </a:t>
            </a: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"In all history, no nation of mere agriculturists ever made successful  war against a nation of mechanics. . . .You are bound to fail"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     -Union officer William Tecumseh Sherman to a Southern friend.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3" name="Picture 11"/>
          <p:cNvPicPr/>
          <p:nvPr/>
        </p:nvPicPr>
        <p:blipFill>
          <a:blip r:embed="rId3"/>
          <a:stretch/>
        </p:blipFill>
        <p:spPr>
          <a:xfrm>
            <a:off x="457200" y="1338120"/>
            <a:ext cx="3125880" cy="3006720"/>
          </a:xfrm>
          <a:prstGeom prst="rect">
            <a:avLst/>
          </a:prstGeom>
          <a:ln w="0">
            <a:noFill/>
          </a:ln>
        </p:spPr>
      </p:pic>
      <p:sp>
        <p:nvSpPr>
          <p:cNvPr id="54" name="Text Box 17"/>
          <p:cNvSpPr/>
          <p:nvPr/>
        </p:nvSpPr>
        <p:spPr>
          <a:xfrm>
            <a:off x="4343400" y="1201680"/>
            <a:ext cx="5257800" cy="1998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1" strike="noStrike" spc="-1">
                <a:solidFill>
                  <a:srgbClr val="000000"/>
                </a:solidFill>
                <a:latin typeface="Calibri"/>
              </a:rPr>
              <a:t>The invention of interchangeable parts. </a:t>
            </a:r>
            <a:endParaRPr lang="en-US" sz="1600" b="0" strike="noStrike" spc="-1">
              <a:solidFill>
                <a:srgbClr val="FFFFFF"/>
              </a:solidFill>
              <a:latin typeface="Calibri"/>
            </a:endParaRPr>
          </a:p>
          <a:p>
            <a:pPr>
              <a:lnSpc>
                <a:spcPct val="98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Machines which would produce, from a preshaped mold,</a:t>
            </a:r>
            <a:endParaRPr lang="en-US" sz="1600" b="0" strike="noStrike" spc="-1">
              <a:solidFill>
                <a:srgbClr val="FFFFFF"/>
              </a:solidFill>
              <a:latin typeface="Calibri"/>
            </a:endParaRPr>
          </a:p>
          <a:p>
            <a:pPr>
              <a:lnSpc>
                <a:spcPct val="11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the various  components needed to build a standard infantry rifle, </a:t>
            </a:r>
            <a:endParaRPr lang="en-US" sz="1600" b="0" strike="noStrike" spc="-1">
              <a:solidFill>
                <a:srgbClr val="FFFFFF"/>
              </a:solidFill>
              <a:latin typeface="Calibri"/>
            </a:endParaRPr>
          </a:p>
          <a:p>
            <a:pPr>
              <a:lnSpc>
                <a:spcPct val="11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and workers on an assembly line who would construct it. </a:t>
            </a:r>
            <a:endParaRPr lang="en-US" sz="1600" b="0" strike="noStrike" spc="-1">
              <a:solidFill>
                <a:srgbClr val="FFFFFF"/>
              </a:solidFill>
              <a:latin typeface="Calibri"/>
            </a:endParaRPr>
          </a:p>
          <a:p>
            <a:pPr>
              <a:lnSpc>
                <a:spcPct val="11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The North, eager to experiment and willing to try anything</a:t>
            </a:r>
            <a:endParaRPr lang="en-US" sz="1600" b="0" strike="noStrike" spc="-1">
              <a:solidFill>
                <a:srgbClr val="FFFFFF"/>
              </a:solidFill>
              <a:latin typeface="Calibri"/>
            </a:endParaRPr>
          </a:p>
          <a:p>
            <a:pPr>
              <a:lnSpc>
                <a:spcPct val="11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that smacked of economic progress, decided to test the waters</a:t>
            </a:r>
            <a:endParaRPr lang="en-US" sz="1600" b="0" strike="noStrike" spc="-1">
              <a:solidFill>
                <a:srgbClr val="FFFFFF"/>
              </a:solidFill>
              <a:latin typeface="Calibri"/>
            </a:endParaRPr>
          </a:p>
          <a:p>
            <a:pPr>
              <a:lnSpc>
                <a:spcPct val="11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of this inviting new method of manufacture. </a:t>
            </a:r>
            <a:endParaRPr lang="en-US" sz="1600" b="0" strike="noStrike" spc="-1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55" name="Picture 12"/>
          <p:cNvPicPr/>
          <p:nvPr/>
        </p:nvPicPr>
        <p:blipFill>
          <a:blip r:embed="rId4"/>
          <a:stretch/>
        </p:blipFill>
        <p:spPr>
          <a:xfrm>
            <a:off x="5486400" y="3200400"/>
            <a:ext cx="2857680" cy="2057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Perfokaardid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ca 1800, Jacquard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8" name="Picture 14"/>
          <p:cNvPicPr/>
          <p:nvPr/>
        </p:nvPicPr>
        <p:blipFill>
          <a:blip r:embed="rId3"/>
          <a:stretch/>
        </p:blipFill>
        <p:spPr>
          <a:xfrm>
            <a:off x="690480" y="1506600"/>
            <a:ext cx="2933640" cy="1600200"/>
          </a:xfrm>
          <a:prstGeom prst="rect">
            <a:avLst/>
          </a:prstGeom>
          <a:ln w="0">
            <a:noFill/>
          </a:ln>
        </p:spPr>
      </p:pic>
      <p:pic>
        <p:nvPicPr>
          <p:cNvPr id="59" name="Picture 19"/>
          <p:cNvPicPr/>
          <p:nvPr/>
        </p:nvPicPr>
        <p:blipFill>
          <a:blip r:embed="rId4"/>
          <a:stretch/>
        </p:blipFill>
        <p:spPr>
          <a:xfrm>
            <a:off x="2215055" y="2440706"/>
            <a:ext cx="2598840" cy="1922400"/>
          </a:xfrm>
          <a:prstGeom prst="rect">
            <a:avLst/>
          </a:prstGeom>
          <a:ln w="0">
            <a:noFill/>
          </a:ln>
        </p:spPr>
      </p:pic>
      <p:pic>
        <p:nvPicPr>
          <p:cNvPr id="60" name="Picture 20"/>
          <p:cNvPicPr/>
          <p:nvPr/>
        </p:nvPicPr>
        <p:blipFill>
          <a:blip r:embed="rId5"/>
          <a:stretch/>
        </p:blipFill>
        <p:spPr>
          <a:xfrm>
            <a:off x="3457329" y="3467160"/>
            <a:ext cx="3424320" cy="1922400"/>
          </a:xfrm>
          <a:prstGeom prst="rect">
            <a:avLst/>
          </a:prstGeom>
          <a:ln w="0">
            <a:noFill/>
          </a:ln>
        </p:spPr>
      </p:pic>
      <p:pic>
        <p:nvPicPr>
          <p:cNvPr id="61" name="Picture 21"/>
          <p:cNvPicPr/>
          <p:nvPr/>
        </p:nvPicPr>
        <p:blipFill>
          <a:blip r:embed="rId6"/>
          <a:stretch/>
        </p:blipFill>
        <p:spPr>
          <a:xfrm>
            <a:off x="6629400" y="228600"/>
            <a:ext cx="2590920" cy="3657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38080" y="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Perfokaardid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IBM-i perfokaart: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4" name="Picture 15"/>
          <p:cNvPicPr/>
          <p:nvPr/>
        </p:nvPicPr>
        <p:blipFill>
          <a:blip r:embed="rId3"/>
          <a:stretch/>
        </p:blipFill>
        <p:spPr>
          <a:xfrm>
            <a:off x="1600200" y="2286000"/>
            <a:ext cx="5943600" cy="2514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Industrialiseerimisest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0" indent="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None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Tööstuse teke ja põllumajanduse mehaniseerimine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0" indent="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None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Tööstuse automatiseerimine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GB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Kontoritöö automatiseerimine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8B3705D-4771-4086-B11A-4A1B111E9749}"/>
              </a:ext>
            </a:extLst>
          </p:cNvPr>
          <p:cNvGrpSpPr/>
          <p:nvPr/>
        </p:nvGrpSpPr>
        <p:grpSpPr>
          <a:xfrm>
            <a:off x="1506913" y="1140246"/>
            <a:ext cx="5257800" cy="1307365"/>
            <a:chOff x="1641600" y="1049580"/>
            <a:chExt cx="5257800" cy="1307365"/>
          </a:xfrm>
        </p:grpSpPr>
        <p:sp>
          <p:nvSpPr>
            <p:cNvPr id="68" name="Line 46"/>
            <p:cNvSpPr/>
            <p:nvPr/>
          </p:nvSpPr>
          <p:spPr>
            <a:xfrm>
              <a:off x="1641600" y="2355505"/>
              <a:ext cx="5257800" cy="1440"/>
            </a:xfrm>
            <a:prstGeom prst="line">
              <a:avLst/>
            </a:prstGeom>
            <a:ln w="9360">
              <a:solidFill>
                <a:srgbClr val="00008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5360" rIns="90000" bIns="-45360" anchor="t">
              <a:noAutofit/>
            </a:bodyPr>
            <a:lstStyle/>
            <a:p>
              <a:endParaRPr lang="en-US" sz="2400" b="0" strike="noStrike" spc="-1">
                <a:solidFill>
                  <a:srgbClr val="FFFFFF"/>
                </a:solidFill>
                <a:latin typeface="Times New Roman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09B47FB-A58A-4E16-A521-748C66CD83B5}"/>
                </a:ext>
              </a:extLst>
            </p:cNvPr>
            <p:cNvGrpSpPr/>
            <p:nvPr/>
          </p:nvGrpSpPr>
          <p:grpSpPr>
            <a:xfrm>
              <a:off x="1641600" y="1049580"/>
              <a:ext cx="4985057" cy="1307365"/>
              <a:chOff x="1641600" y="1049580"/>
              <a:chExt cx="4985057" cy="1307365"/>
            </a:xfrm>
          </p:grpSpPr>
          <p:sp>
            <p:nvSpPr>
              <p:cNvPr id="67" name="Line 45"/>
              <p:cNvSpPr/>
              <p:nvPr/>
            </p:nvSpPr>
            <p:spPr>
              <a:xfrm flipV="1">
                <a:off x="1641600" y="1049580"/>
                <a:ext cx="0" cy="1307365"/>
              </a:xfrm>
              <a:prstGeom prst="line">
                <a:avLst/>
              </a:prstGeom>
              <a:ln w="9360">
                <a:solidFill>
                  <a:srgbClr val="000080"/>
                </a:solidFill>
                <a:miter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 anchor="t">
                <a:noAutofit/>
              </a:bodyPr>
              <a:lstStyle/>
              <a:p>
                <a:endParaRPr lang="en-US" sz="2400" b="0" strike="noStrike" spc="-1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69" name="Freeform 7"/>
              <p:cNvSpPr/>
              <p:nvPr/>
            </p:nvSpPr>
            <p:spPr>
              <a:xfrm>
                <a:off x="1935497" y="1218264"/>
                <a:ext cx="4691160" cy="984340"/>
              </a:xfrm>
              <a:custGeom>
                <a:avLst/>
                <a:gdLst/>
                <a:ahLst/>
                <a:cxnLst/>
                <a:rect l="l" t="t" r="r" b="b"/>
                <a:pathLst>
                  <a:path w="13029" h="3979">
                    <a:moveTo>
                      <a:pt x="0" y="0"/>
                    </a:moveTo>
                    <a:cubicBezTo>
                      <a:pt x="345" y="309"/>
                      <a:pt x="734" y="558"/>
                      <a:pt x="1105" y="837"/>
                    </a:cubicBezTo>
                    <a:cubicBezTo>
                      <a:pt x="1438" y="1087"/>
                      <a:pt x="1740" y="1380"/>
                      <a:pt x="2110" y="1574"/>
                    </a:cubicBezTo>
                    <a:cubicBezTo>
                      <a:pt x="2473" y="1764"/>
                      <a:pt x="2707" y="2116"/>
                      <a:pt x="3148" y="2210"/>
                    </a:cubicBezTo>
                    <a:cubicBezTo>
                      <a:pt x="3508" y="2287"/>
                      <a:pt x="3795" y="2580"/>
                      <a:pt x="4153" y="2679"/>
                    </a:cubicBezTo>
                    <a:cubicBezTo>
                      <a:pt x="4500" y="2775"/>
                      <a:pt x="4866" y="2774"/>
                      <a:pt x="5224" y="2813"/>
                    </a:cubicBezTo>
                    <a:cubicBezTo>
                      <a:pt x="5591" y="2853"/>
                      <a:pt x="5865" y="3111"/>
                      <a:pt x="6229" y="3182"/>
                    </a:cubicBezTo>
                    <a:cubicBezTo>
                      <a:pt x="6575" y="3250"/>
                      <a:pt x="6923" y="3261"/>
                      <a:pt x="7267" y="3349"/>
                    </a:cubicBezTo>
                    <a:cubicBezTo>
                      <a:pt x="7597" y="3433"/>
                      <a:pt x="7934" y="3498"/>
                      <a:pt x="8272" y="3550"/>
                    </a:cubicBezTo>
                    <a:cubicBezTo>
                      <a:pt x="8603" y="3601"/>
                      <a:pt x="8941" y="3653"/>
                      <a:pt x="9277" y="3651"/>
                    </a:cubicBezTo>
                    <a:cubicBezTo>
                      <a:pt x="9644" y="3648"/>
                      <a:pt x="9947" y="3866"/>
                      <a:pt x="10315" y="3818"/>
                    </a:cubicBezTo>
                    <a:cubicBezTo>
                      <a:pt x="10651" y="3774"/>
                      <a:pt x="10984" y="3903"/>
                      <a:pt x="11320" y="3852"/>
                    </a:cubicBezTo>
                    <a:cubicBezTo>
                      <a:pt x="11677" y="3797"/>
                      <a:pt x="12003" y="3978"/>
                      <a:pt x="12358" y="3952"/>
                    </a:cubicBezTo>
                    <a:lnTo>
                      <a:pt x="12693" y="3952"/>
                    </a:lnTo>
                    <a:lnTo>
                      <a:pt x="13028" y="3952"/>
                    </a:lnTo>
                  </a:path>
                </a:pathLst>
              </a:custGeom>
              <a:noFill/>
              <a:ln w="9360">
                <a:solidFill>
                  <a:srgbClr val="800000"/>
                </a:solidFill>
                <a:prstDash val="sysDot"/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70" name="Freeform 8"/>
              <p:cNvSpPr/>
              <p:nvPr/>
            </p:nvSpPr>
            <p:spPr>
              <a:xfrm>
                <a:off x="1823040" y="1135079"/>
                <a:ext cx="4593597" cy="1135391"/>
              </a:xfrm>
              <a:custGeom>
                <a:avLst/>
                <a:gdLst/>
                <a:ahLst/>
                <a:cxnLst/>
                <a:rect l="l" t="t" r="r" b="b"/>
                <a:pathLst>
                  <a:path w="13029" h="3660">
                    <a:moveTo>
                      <a:pt x="0" y="3651"/>
                    </a:moveTo>
                    <a:cubicBezTo>
                      <a:pt x="337" y="3659"/>
                      <a:pt x="686" y="3650"/>
                      <a:pt x="1005" y="3517"/>
                    </a:cubicBezTo>
                    <a:cubicBezTo>
                      <a:pt x="1324" y="3384"/>
                      <a:pt x="1687" y="3401"/>
                      <a:pt x="2010" y="3282"/>
                    </a:cubicBezTo>
                    <a:cubicBezTo>
                      <a:pt x="2362" y="3153"/>
                      <a:pt x="2688" y="2952"/>
                      <a:pt x="3048" y="2847"/>
                    </a:cubicBezTo>
                    <a:cubicBezTo>
                      <a:pt x="3412" y="2741"/>
                      <a:pt x="3675" y="2505"/>
                      <a:pt x="4053" y="2411"/>
                    </a:cubicBezTo>
                    <a:cubicBezTo>
                      <a:pt x="4411" y="2322"/>
                      <a:pt x="4742" y="2165"/>
                      <a:pt x="5091" y="2043"/>
                    </a:cubicBezTo>
                    <a:cubicBezTo>
                      <a:pt x="5450" y="1917"/>
                      <a:pt x="5726" y="1666"/>
                      <a:pt x="6096" y="1574"/>
                    </a:cubicBezTo>
                    <a:cubicBezTo>
                      <a:pt x="6452" y="1485"/>
                      <a:pt x="6790" y="1343"/>
                      <a:pt x="7134" y="1206"/>
                    </a:cubicBezTo>
                    <a:cubicBezTo>
                      <a:pt x="7480" y="1068"/>
                      <a:pt x="7834" y="1039"/>
                      <a:pt x="8172" y="904"/>
                    </a:cubicBezTo>
                    <a:cubicBezTo>
                      <a:pt x="8493" y="775"/>
                      <a:pt x="8859" y="802"/>
                      <a:pt x="9177" y="670"/>
                    </a:cubicBezTo>
                    <a:cubicBezTo>
                      <a:pt x="9520" y="527"/>
                      <a:pt x="9870" y="484"/>
                      <a:pt x="10215" y="368"/>
                    </a:cubicBezTo>
                    <a:cubicBezTo>
                      <a:pt x="10534" y="261"/>
                      <a:pt x="10884" y="233"/>
                      <a:pt x="11220" y="268"/>
                    </a:cubicBezTo>
                    <a:cubicBezTo>
                      <a:pt x="11578" y="306"/>
                      <a:pt x="11909" y="165"/>
                      <a:pt x="12258" y="134"/>
                    </a:cubicBezTo>
                    <a:lnTo>
                      <a:pt x="12593" y="101"/>
                    </a:lnTo>
                    <a:lnTo>
                      <a:pt x="12928" y="34"/>
                    </a:lnTo>
                    <a:lnTo>
                      <a:pt x="13028" y="0"/>
                    </a:lnTo>
                  </a:path>
                </a:pathLst>
              </a:custGeom>
              <a:noFill/>
              <a:ln w="9360">
                <a:solidFill>
                  <a:srgbClr val="000080"/>
                </a:solidFill>
                <a:prstDash val="sysDot"/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FFFFFF"/>
                  </a:solidFill>
                  <a:latin typeface="Times New Roman"/>
                </a:endParaRPr>
              </a:p>
            </p:txBody>
          </p:sp>
        </p:grpSp>
      </p:grpSp>
      <p:sp>
        <p:nvSpPr>
          <p:cNvPr id="71" name="Text Box 20"/>
          <p:cNvSpPr/>
          <p:nvPr/>
        </p:nvSpPr>
        <p:spPr>
          <a:xfrm>
            <a:off x="6033334" y="1368905"/>
            <a:ext cx="1239840" cy="425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Times New Roman"/>
              </a:rPr>
              <a:t>Töölised</a:t>
            </a:r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72" name="Text Box 21"/>
          <p:cNvSpPr/>
          <p:nvPr/>
        </p:nvSpPr>
        <p:spPr>
          <a:xfrm>
            <a:off x="5780178" y="1910461"/>
            <a:ext cx="1600200" cy="43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Times New Roman"/>
              </a:rPr>
              <a:t>Põllumehed</a:t>
            </a:r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76" name="Text Box 28"/>
          <p:cNvSpPr/>
          <p:nvPr/>
        </p:nvSpPr>
        <p:spPr>
          <a:xfrm>
            <a:off x="5935717" y="2874794"/>
            <a:ext cx="2103480" cy="425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Times New Roman"/>
              </a:rPr>
              <a:t>Kontoritöötajad</a:t>
            </a:r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77" name="Text Box 29"/>
          <p:cNvSpPr/>
          <p:nvPr/>
        </p:nvSpPr>
        <p:spPr>
          <a:xfrm>
            <a:off x="5977930" y="3510372"/>
            <a:ext cx="1239840" cy="425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Times New Roman"/>
              </a:rPr>
              <a:t>Töölised</a:t>
            </a:r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81" name="Text Box 30"/>
          <p:cNvSpPr/>
          <p:nvPr/>
        </p:nvSpPr>
        <p:spPr>
          <a:xfrm>
            <a:off x="6479773" y="5029237"/>
            <a:ext cx="569880" cy="425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Times New Roman"/>
              </a:rPr>
              <a:t>???</a:t>
            </a:r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82" name="Text Box 31"/>
          <p:cNvSpPr/>
          <p:nvPr/>
        </p:nvSpPr>
        <p:spPr>
          <a:xfrm>
            <a:off x="5833297" y="4467310"/>
            <a:ext cx="2308320" cy="425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Times New Roman"/>
              </a:rPr>
              <a:t>Kontoritöötajad ?</a:t>
            </a:r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84" name="Line 50" hidden="1"/>
          <p:cNvSpPr/>
          <p:nvPr/>
        </p:nvSpPr>
        <p:spPr>
          <a:xfrm flipV="1">
            <a:off x="1600200" y="4795560"/>
            <a:ext cx="1440" cy="1609560"/>
          </a:xfrm>
          <a:prstGeom prst="line">
            <a:avLst/>
          </a:prstGeom>
          <a:ln w="9360">
            <a:solidFill>
              <a:srgbClr val="00008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AB6FC00-070E-4530-B332-87BBE66C367E}"/>
              </a:ext>
            </a:extLst>
          </p:cNvPr>
          <p:cNvGrpSpPr/>
          <p:nvPr/>
        </p:nvGrpSpPr>
        <p:grpSpPr>
          <a:xfrm>
            <a:off x="1500336" y="2759477"/>
            <a:ext cx="5257800" cy="1307365"/>
            <a:chOff x="1641600" y="1049580"/>
            <a:chExt cx="5257800" cy="1307365"/>
          </a:xfrm>
        </p:grpSpPr>
        <p:sp>
          <p:nvSpPr>
            <p:cNvPr id="25" name="Line 46">
              <a:extLst>
                <a:ext uri="{FF2B5EF4-FFF2-40B4-BE49-F238E27FC236}">
                  <a16:creationId xmlns:a16="http://schemas.microsoft.com/office/drawing/2014/main" id="{4BF687DE-83EB-4D19-A8B3-A562307E7BD4}"/>
                </a:ext>
              </a:extLst>
            </p:cNvPr>
            <p:cNvSpPr/>
            <p:nvPr/>
          </p:nvSpPr>
          <p:spPr>
            <a:xfrm>
              <a:off x="1641600" y="2355505"/>
              <a:ext cx="5257800" cy="1440"/>
            </a:xfrm>
            <a:prstGeom prst="line">
              <a:avLst/>
            </a:prstGeom>
            <a:ln w="9360">
              <a:solidFill>
                <a:srgbClr val="00008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5360" rIns="90000" bIns="-45360" anchor="t">
              <a:noAutofit/>
            </a:bodyPr>
            <a:lstStyle/>
            <a:p>
              <a:endParaRPr lang="en-US" sz="2400" b="0" strike="noStrike" spc="-1">
                <a:solidFill>
                  <a:srgbClr val="FFFFFF"/>
                </a:solidFill>
                <a:latin typeface="Times New Roman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5FEE895-9C49-492A-86F4-1804F7D933CD}"/>
                </a:ext>
              </a:extLst>
            </p:cNvPr>
            <p:cNvGrpSpPr/>
            <p:nvPr/>
          </p:nvGrpSpPr>
          <p:grpSpPr>
            <a:xfrm>
              <a:off x="1641600" y="1049580"/>
              <a:ext cx="4985057" cy="1307365"/>
              <a:chOff x="1641600" y="1049580"/>
              <a:chExt cx="4985057" cy="1307365"/>
            </a:xfrm>
          </p:grpSpPr>
          <p:sp>
            <p:nvSpPr>
              <p:cNvPr id="27" name="Line 45">
                <a:extLst>
                  <a:ext uri="{FF2B5EF4-FFF2-40B4-BE49-F238E27FC236}">
                    <a16:creationId xmlns:a16="http://schemas.microsoft.com/office/drawing/2014/main" id="{EFD4F908-7B2D-4EEE-8432-55B0950FE1E5}"/>
                  </a:ext>
                </a:extLst>
              </p:cNvPr>
              <p:cNvSpPr/>
              <p:nvPr/>
            </p:nvSpPr>
            <p:spPr>
              <a:xfrm flipV="1">
                <a:off x="1641600" y="1049580"/>
                <a:ext cx="0" cy="1307365"/>
              </a:xfrm>
              <a:prstGeom prst="line">
                <a:avLst/>
              </a:prstGeom>
              <a:ln w="9360">
                <a:solidFill>
                  <a:srgbClr val="000080"/>
                </a:solidFill>
                <a:miter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 anchor="t">
                <a:noAutofit/>
              </a:bodyPr>
              <a:lstStyle/>
              <a:p>
                <a:endParaRPr lang="en-US" sz="2400" b="0" strike="noStrike" spc="-1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28" name="Freeform 7">
                <a:extLst>
                  <a:ext uri="{FF2B5EF4-FFF2-40B4-BE49-F238E27FC236}">
                    <a16:creationId xmlns:a16="http://schemas.microsoft.com/office/drawing/2014/main" id="{42A0B93F-6FA2-41FF-A00B-4511ACFC2859}"/>
                  </a:ext>
                </a:extLst>
              </p:cNvPr>
              <p:cNvSpPr/>
              <p:nvPr/>
            </p:nvSpPr>
            <p:spPr>
              <a:xfrm>
                <a:off x="1935497" y="1218264"/>
                <a:ext cx="4691160" cy="984340"/>
              </a:xfrm>
              <a:custGeom>
                <a:avLst/>
                <a:gdLst/>
                <a:ahLst/>
                <a:cxnLst/>
                <a:rect l="l" t="t" r="r" b="b"/>
                <a:pathLst>
                  <a:path w="13029" h="3979">
                    <a:moveTo>
                      <a:pt x="0" y="0"/>
                    </a:moveTo>
                    <a:cubicBezTo>
                      <a:pt x="345" y="309"/>
                      <a:pt x="734" y="558"/>
                      <a:pt x="1105" y="837"/>
                    </a:cubicBezTo>
                    <a:cubicBezTo>
                      <a:pt x="1438" y="1087"/>
                      <a:pt x="1740" y="1380"/>
                      <a:pt x="2110" y="1574"/>
                    </a:cubicBezTo>
                    <a:cubicBezTo>
                      <a:pt x="2473" y="1764"/>
                      <a:pt x="2707" y="2116"/>
                      <a:pt x="3148" y="2210"/>
                    </a:cubicBezTo>
                    <a:cubicBezTo>
                      <a:pt x="3508" y="2287"/>
                      <a:pt x="3795" y="2580"/>
                      <a:pt x="4153" y="2679"/>
                    </a:cubicBezTo>
                    <a:cubicBezTo>
                      <a:pt x="4500" y="2775"/>
                      <a:pt x="4866" y="2774"/>
                      <a:pt x="5224" y="2813"/>
                    </a:cubicBezTo>
                    <a:cubicBezTo>
                      <a:pt x="5591" y="2853"/>
                      <a:pt x="5865" y="3111"/>
                      <a:pt x="6229" y="3182"/>
                    </a:cubicBezTo>
                    <a:cubicBezTo>
                      <a:pt x="6575" y="3250"/>
                      <a:pt x="6923" y="3261"/>
                      <a:pt x="7267" y="3349"/>
                    </a:cubicBezTo>
                    <a:cubicBezTo>
                      <a:pt x="7597" y="3433"/>
                      <a:pt x="7934" y="3498"/>
                      <a:pt x="8272" y="3550"/>
                    </a:cubicBezTo>
                    <a:cubicBezTo>
                      <a:pt x="8603" y="3601"/>
                      <a:pt x="8941" y="3653"/>
                      <a:pt x="9277" y="3651"/>
                    </a:cubicBezTo>
                    <a:cubicBezTo>
                      <a:pt x="9644" y="3648"/>
                      <a:pt x="9947" y="3866"/>
                      <a:pt x="10315" y="3818"/>
                    </a:cubicBezTo>
                    <a:cubicBezTo>
                      <a:pt x="10651" y="3774"/>
                      <a:pt x="10984" y="3903"/>
                      <a:pt x="11320" y="3852"/>
                    </a:cubicBezTo>
                    <a:cubicBezTo>
                      <a:pt x="11677" y="3797"/>
                      <a:pt x="12003" y="3978"/>
                      <a:pt x="12358" y="3952"/>
                    </a:cubicBezTo>
                    <a:lnTo>
                      <a:pt x="12693" y="3952"/>
                    </a:lnTo>
                    <a:lnTo>
                      <a:pt x="13028" y="3952"/>
                    </a:lnTo>
                  </a:path>
                </a:pathLst>
              </a:custGeom>
              <a:noFill/>
              <a:ln w="9360">
                <a:solidFill>
                  <a:srgbClr val="800000"/>
                </a:solidFill>
                <a:prstDash val="sysDot"/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29" name="Freeform 8">
                <a:extLst>
                  <a:ext uri="{FF2B5EF4-FFF2-40B4-BE49-F238E27FC236}">
                    <a16:creationId xmlns:a16="http://schemas.microsoft.com/office/drawing/2014/main" id="{CB8ABF35-2921-4898-8839-488A517F4675}"/>
                  </a:ext>
                </a:extLst>
              </p:cNvPr>
              <p:cNvSpPr/>
              <p:nvPr/>
            </p:nvSpPr>
            <p:spPr>
              <a:xfrm>
                <a:off x="1823040" y="1135079"/>
                <a:ext cx="4593597" cy="1135391"/>
              </a:xfrm>
              <a:custGeom>
                <a:avLst/>
                <a:gdLst/>
                <a:ahLst/>
                <a:cxnLst/>
                <a:rect l="l" t="t" r="r" b="b"/>
                <a:pathLst>
                  <a:path w="13029" h="3660">
                    <a:moveTo>
                      <a:pt x="0" y="3651"/>
                    </a:moveTo>
                    <a:cubicBezTo>
                      <a:pt x="337" y="3659"/>
                      <a:pt x="686" y="3650"/>
                      <a:pt x="1005" y="3517"/>
                    </a:cubicBezTo>
                    <a:cubicBezTo>
                      <a:pt x="1324" y="3384"/>
                      <a:pt x="1687" y="3401"/>
                      <a:pt x="2010" y="3282"/>
                    </a:cubicBezTo>
                    <a:cubicBezTo>
                      <a:pt x="2362" y="3153"/>
                      <a:pt x="2688" y="2952"/>
                      <a:pt x="3048" y="2847"/>
                    </a:cubicBezTo>
                    <a:cubicBezTo>
                      <a:pt x="3412" y="2741"/>
                      <a:pt x="3675" y="2505"/>
                      <a:pt x="4053" y="2411"/>
                    </a:cubicBezTo>
                    <a:cubicBezTo>
                      <a:pt x="4411" y="2322"/>
                      <a:pt x="4742" y="2165"/>
                      <a:pt x="5091" y="2043"/>
                    </a:cubicBezTo>
                    <a:cubicBezTo>
                      <a:pt x="5450" y="1917"/>
                      <a:pt x="5726" y="1666"/>
                      <a:pt x="6096" y="1574"/>
                    </a:cubicBezTo>
                    <a:cubicBezTo>
                      <a:pt x="6452" y="1485"/>
                      <a:pt x="6790" y="1343"/>
                      <a:pt x="7134" y="1206"/>
                    </a:cubicBezTo>
                    <a:cubicBezTo>
                      <a:pt x="7480" y="1068"/>
                      <a:pt x="7834" y="1039"/>
                      <a:pt x="8172" y="904"/>
                    </a:cubicBezTo>
                    <a:cubicBezTo>
                      <a:pt x="8493" y="775"/>
                      <a:pt x="8859" y="802"/>
                      <a:pt x="9177" y="670"/>
                    </a:cubicBezTo>
                    <a:cubicBezTo>
                      <a:pt x="9520" y="527"/>
                      <a:pt x="9870" y="484"/>
                      <a:pt x="10215" y="368"/>
                    </a:cubicBezTo>
                    <a:cubicBezTo>
                      <a:pt x="10534" y="261"/>
                      <a:pt x="10884" y="233"/>
                      <a:pt x="11220" y="268"/>
                    </a:cubicBezTo>
                    <a:cubicBezTo>
                      <a:pt x="11578" y="306"/>
                      <a:pt x="11909" y="165"/>
                      <a:pt x="12258" y="134"/>
                    </a:cubicBezTo>
                    <a:lnTo>
                      <a:pt x="12593" y="101"/>
                    </a:lnTo>
                    <a:lnTo>
                      <a:pt x="12928" y="34"/>
                    </a:lnTo>
                    <a:lnTo>
                      <a:pt x="13028" y="0"/>
                    </a:lnTo>
                  </a:path>
                </a:pathLst>
              </a:custGeom>
              <a:noFill/>
              <a:ln w="9360">
                <a:solidFill>
                  <a:srgbClr val="000080"/>
                </a:solidFill>
                <a:prstDash val="sysDot"/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FFFFFF"/>
                  </a:solidFill>
                  <a:latin typeface="Times New Roman"/>
                </a:endParaRP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569E488-B563-44C1-BD7A-3B97D9CF7F9C}"/>
              </a:ext>
            </a:extLst>
          </p:cNvPr>
          <p:cNvGrpSpPr/>
          <p:nvPr/>
        </p:nvGrpSpPr>
        <p:grpSpPr>
          <a:xfrm>
            <a:off x="1517490" y="4325453"/>
            <a:ext cx="5257800" cy="1307365"/>
            <a:chOff x="1641600" y="1049580"/>
            <a:chExt cx="5257800" cy="1307365"/>
          </a:xfrm>
        </p:grpSpPr>
        <p:sp>
          <p:nvSpPr>
            <p:cNvPr id="31" name="Line 46">
              <a:extLst>
                <a:ext uri="{FF2B5EF4-FFF2-40B4-BE49-F238E27FC236}">
                  <a16:creationId xmlns:a16="http://schemas.microsoft.com/office/drawing/2014/main" id="{DAB3015A-DDAA-4D4C-91B1-9B1F4F8F1497}"/>
                </a:ext>
              </a:extLst>
            </p:cNvPr>
            <p:cNvSpPr/>
            <p:nvPr/>
          </p:nvSpPr>
          <p:spPr>
            <a:xfrm>
              <a:off x="1641600" y="2355505"/>
              <a:ext cx="5257800" cy="1440"/>
            </a:xfrm>
            <a:prstGeom prst="line">
              <a:avLst/>
            </a:prstGeom>
            <a:ln w="9360">
              <a:solidFill>
                <a:srgbClr val="000080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45360" rIns="90000" bIns="-45360" anchor="t">
              <a:noAutofit/>
            </a:bodyPr>
            <a:lstStyle/>
            <a:p>
              <a:endParaRPr lang="en-US" sz="2400" b="0" strike="noStrike" spc="-1">
                <a:solidFill>
                  <a:srgbClr val="FFFFFF"/>
                </a:solidFill>
                <a:latin typeface="Times New Roman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9AE41A4-D7F1-43A9-AF20-3AEA19723026}"/>
                </a:ext>
              </a:extLst>
            </p:cNvPr>
            <p:cNvGrpSpPr/>
            <p:nvPr/>
          </p:nvGrpSpPr>
          <p:grpSpPr>
            <a:xfrm>
              <a:off x="1641600" y="1049580"/>
              <a:ext cx="4985057" cy="1307365"/>
              <a:chOff x="1641600" y="1049580"/>
              <a:chExt cx="4985057" cy="1307365"/>
            </a:xfrm>
          </p:grpSpPr>
          <p:sp>
            <p:nvSpPr>
              <p:cNvPr id="33" name="Line 45">
                <a:extLst>
                  <a:ext uri="{FF2B5EF4-FFF2-40B4-BE49-F238E27FC236}">
                    <a16:creationId xmlns:a16="http://schemas.microsoft.com/office/drawing/2014/main" id="{C1EF08C0-3414-4135-801B-C59E1B94EE5B}"/>
                  </a:ext>
                </a:extLst>
              </p:cNvPr>
              <p:cNvSpPr/>
              <p:nvPr/>
            </p:nvSpPr>
            <p:spPr>
              <a:xfrm flipV="1">
                <a:off x="1641600" y="1049580"/>
                <a:ext cx="0" cy="1307365"/>
              </a:xfrm>
              <a:prstGeom prst="line">
                <a:avLst/>
              </a:prstGeom>
              <a:ln w="9360">
                <a:solidFill>
                  <a:srgbClr val="000080"/>
                </a:solidFill>
                <a:miter/>
                <a:tailEnd type="triangl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 anchor="t">
                <a:noAutofit/>
              </a:bodyPr>
              <a:lstStyle/>
              <a:p>
                <a:endParaRPr lang="en-US" sz="2400" b="0" strike="noStrike" spc="-1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34" name="Freeform 7">
                <a:extLst>
                  <a:ext uri="{FF2B5EF4-FFF2-40B4-BE49-F238E27FC236}">
                    <a16:creationId xmlns:a16="http://schemas.microsoft.com/office/drawing/2014/main" id="{26AB7C31-9D96-428B-B7FB-C18780A668B6}"/>
                  </a:ext>
                </a:extLst>
              </p:cNvPr>
              <p:cNvSpPr/>
              <p:nvPr/>
            </p:nvSpPr>
            <p:spPr>
              <a:xfrm>
                <a:off x="1935497" y="1218264"/>
                <a:ext cx="4691160" cy="984340"/>
              </a:xfrm>
              <a:custGeom>
                <a:avLst/>
                <a:gdLst/>
                <a:ahLst/>
                <a:cxnLst/>
                <a:rect l="l" t="t" r="r" b="b"/>
                <a:pathLst>
                  <a:path w="13029" h="3979">
                    <a:moveTo>
                      <a:pt x="0" y="0"/>
                    </a:moveTo>
                    <a:cubicBezTo>
                      <a:pt x="345" y="309"/>
                      <a:pt x="734" y="558"/>
                      <a:pt x="1105" y="837"/>
                    </a:cubicBezTo>
                    <a:cubicBezTo>
                      <a:pt x="1438" y="1087"/>
                      <a:pt x="1740" y="1380"/>
                      <a:pt x="2110" y="1574"/>
                    </a:cubicBezTo>
                    <a:cubicBezTo>
                      <a:pt x="2473" y="1764"/>
                      <a:pt x="2707" y="2116"/>
                      <a:pt x="3148" y="2210"/>
                    </a:cubicBezTo>
                    <a:cubicBezTo>
                      <a:pt x="3508" y="2287"/>
                      <a:pt x="3795" y="2580"/>
                      <a:pt x="4153" y="2679"/>
                    </a:cubicBezTo>
                    <a:cubicBezTo>
                      <a:pt x="4500" y="2775"/>
                      <a:pt x="4866" y="2774"/>
                      <a:pt x="5224" y="2813"/>
                    </a:cubicBezTo>
                    <a:cubicBezTo>
                      <a:pt x="5591" y="2853"/>
                      <a:pt x="5865" y="3111"/>
                      <a:pt x="6229" y="3182"/>
                    </a:cubicBezTo>
                    <a:cubicBezTo>
                      <a:pt x="6575" y="3250"/>
                      <a:pt x="6923" y="3261"/>
                      <a:pt x="7267" y="3349"/>
                    </a:cubicBezTo>
                    <a:cubicBezTo>
                      <a:pt x="7597" y="3433"/>
                      <a:pt x="7934" y="3498"/>
                      <a:pt x="8272" y="3550"/>
                    </a:cubicBezTo>
                    <a:cubicBezTo>
                      <a:pt x="8603" y="3601"/>
                      <a:pt x="8941" y="3653"/>
                      <a:pt x="9277" y="3651"/>
                    </a:cubicBezTo>
                    <a:cubicBezTo>
                      <a:pt x="9644" y="3648"/>
                      <a:pt x="9947" y="3866"/>
                      <a:pt x="10315" y="3818"/>
                    </a:cubicBezTo>
                    <a:cubicBezTo>
                      <a:pt x="10651" y="3774"/>
                      <a:pt x="10984" y="3903"/>
                      <a:pt x="11320" y="3852"/>
                    </a:cubicBezTo>
                    <a:cubicBezTo>
                      <a:pt x="11677" y="3797"/>
                      <a:pt x="12003" y="3978"/>
                      <a:pt x="12358" y="3952"/>
                    </a:cubicBezTo>
                    <a:lnTo>
                      <a:pt x="12693" y="3952"/>
                    </a:lnTo>
                    <a:lnTo>
                      <a:pt x="13028" y="3952"/>
                    </a:lnTo>
                  </a:path>
                </a:pathLst>
              </a:custGeom>
              <a:noFill/>
              <a:ln w="9360">
                <a:solidFill>
                  <a:srgbClr val="800000"/>
                </a:solidFill>
                <a:prstDash val="sysDot"/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FFFFFF"/>
                  </a:solidFill>
                  <a:latin typeface="Times New Roman"/>
                </a:endParaRPr>
              </a:p>
            </p:txBody>
          </p:sp>
          <p:sp>
            <p:nvSpPr>
              <p:cNvPr id="35" name="Freeform 8">
                <a:extLst>
                  <a:ext uri="{FF2B5EF4-FFF2-40B4-BE49-F238E27FC236}">
                    <a16:creationId xmlns:a16="http://schemas.microsoft.com/office/drawing/2014/main" id="{203D8D39-1AD5-4556-B57D-1747F528F356}"/>
                  </a:ext>
                </a:extLst>
              </p:cNvPr>
              <p:cNvSpPr/>
              <p:nvPr/>
            </p:nvSpPr>
            <p:spPr>
              <a:xfrm>
                <a:off x="1823040" y="1135079"/>
                <a:ext cx="4593597" cy="1135391"/>
              </a:xfrm>
              <a:custGeom>
                <a:avLst/>
                <a:gdLst/>
                <a:ahLst/>
                <a:cxnLst/>
                <a:rect l="l" t="t" r="r" b="b"/>
                <a:pathLst>
                  <a:path w="13029" h="3660">
                    <a:moveTo>
                      <a:pt x="0" y="3651"/>
                    </a:moveTo>
                    <a:cubicBezTo>
                      <a:pt x="337" y="3659"/>
                      <a:pt x="686" y="3650"/>
                      <a:pt x="1005" y="3517"/>
                    </a:cubicBezTo>
                    <a:cubicBezTo>
                      <a:pt x="1324" y="3384"/>
                      <a:pt x="1687" y="3401"/>
                      <a:pt x="2010" y="3282"/>
                    </a:cubicBezTo>
                    <a:cubicBezTo>
                      <a:pt x="2362" y="3153"/>
                      <a:pt x="2688" y="2952"/>
                      <a:pt x="3048" y="2847"/>
                    </a:cubicBezTo>
                    <a:cubicBezTo>
                      <a:pt x="3412" y="2741"/>
                      <a:pt x="3675" y="2505"/>
                      <a:pt x="4053" y="2411"/>
                    </a:cubicBezTo>
                    <a:cubicBezTo>
                      <a:pt x="4411" y="2322"/>
                      <a:pt x="4742" y="2165"/>
                      <a:pt x="5091" y="2043"/>
                    </a:cubicBezTo>
                    <a:cubicBezTo>
                      <a:pt x="5450" y="1917"/>
                      <a:pt x="5726" y="1666"/>
                      <a:pt x="6096" y="1574"/>
                    </a:cubicBezTo>
                    <a:cubicBezTo>
                      <a:pt x="6452" y="1485"/>
                      <a:pt x="6790" y="1343"/>
                      <a:pt x="7134" y="1206"/>
                    </a:cubicBezTo>
                    <a:cubicBezTo>
                      <a:pt x="7480" y="1068"/>
                      <a:pt x="7834" y="1039"/>
                      <a:pt x="8172" y="904"/>
                    </a:cubicBezTo>
                    <a:cubicBezTo>
                      <a:pt x="8493" y="775"/>
                      <a:pt x="8859" y="802"/>
                      <a:pt x="9177" y="670"/>
                    </a:cubicBezTo>
                    <a:cubicBezTo>
                      <a:pt x="9520" y="527"/>
                      <a:pt x="9870" y="484"/>
                      <a:pt x="10215" y="368"/>
                    </a:cubicBezTo>
                    <a:cubicBezTo>
                      <a:pt x="10534" y="261"/>
                      <a:pt x="10884" y="233"/>
                      <a:pt x="11220" y="268"/>
                    </a:cubicBezTo>
                    <a:cubicBezTo>
                      <a:pt x="11578" y="306"/>
                      <a:pt x="11909" y="165"/>
                      <a:pt x="12258" y="134"/>
                    </a:cubicBezTo>
                    <a:lnTo>
                      <a:pt x="12593" y="101"/>
                    </a:lnTo>
                    <a:lnTo>
                      <a:pt x="12928" y="34"/>
                    </a:lnTo>
                    <a:lnTo>
                      <a:pt x="13028" y="0"/>
                    </a:lnTo>
                  </a:path>
                </a:pathLst>
              </a:custGeom>
              <a:noFill/>
              <a:ln w="9360">
                <a:solidFill>
                  <a:srgbClr val="000080"/>
                </a:solidFill>
                <a:prstDash val="sysDot"/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FFFFFF"/>
                  </a:solidFill>
                  <a:latin typeface="Times New Roman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Loengu ülevaade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8305920" cy="805176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Arvutite ja arvutiteaduse sünd: null - teine maailmasõda.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Varane rehkendamise ajalugu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Loogika tekkimine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Arvutamise teooria tekkimine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Esimesed arvutid 17 sajandil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Industrialiseerimise ideoloogia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Võimaldav tehnoloogia: side ja mehaaniline infotöötlus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Loogika ja arvutamise teooria väljaarenemine 20 sajandi esimesel poolel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Esimesed võimsad arvutid teises maailmasõja paiku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Charles Babbage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1822: Difference Engine, jäi pooleli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Idee: Analytical Engine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esimene programmeerija: Ada Lovelace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7" name="Picture 16"/>
          <p:cNvPicPr/>
          <p:nvPr/>
        </p:nvPicPr>
        <p:blipFill>
          <a:blip r:embed="rId3"/>
          <a:stretch/>
        </p:blipFill>
        <p:spPr>
          <a:xfrm>
            <a:off x="1143000" y="1870200"/>
            <a:ext cx="2540160" cy="3387600"/>
          </a:xfrm>
          <a:prstGeom prst="rect">
            <a:avLst/>
          </a:prstGeom>
          <a:ln w="0">
            <a:noFill/>
          </a:ln>
        </p:spPr>
      </p:pic>
      <p:pic>
        <p:nvPicPr>
          <p:cNvPr id="88" name="Picture 17"/>
          <p:cNvPicPr/>
          <p:nvPr/>
        </p:nvPicPr>
        <p:blipFill>
          <a:blip r:embed="rId4"/>
          <a:stretch/>
        </p:blipFill>
        <p:spPr>
          <a:xfrm>
            <a:off x="5461200" y="2022480"/>
            <a:ext cx="2539800" cy="30067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Charles Babbage: difference engine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3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1" name="Picture 18"/>
          <p:cNvPicPr/>
          <p:nvPr/>
        </p:nvPicPr>
        <p:blipFill>
          <a:blip r:embed="rId3"/>
          <a:stretch/>
        </p:blipFill>
        <p:spPr>
          <a:xfrm>
            <a:off x="685800" y="841320"/>
            <a:ext cx="2743200" cy="2130480"/>
          </a:xfrm>
          <a:prstGeom prst="rect">
            <a:avLst/>
          </a:prstGeom>
          <a:ln w="0">
            <a:noFill/>
          </a:ln>
        </p:spPr>
      </p:pic>
      <p:pic>
        <p:nvPicPr>
          <p:cNvPr id="92" name="Picture 25"/>
          <p:cNvPicPr/>
          <p:nvPr/>
        </p:nvPicPr>
        <p:blipFill>
          <a:blip r:embed="rId4"/>
          <a:stretch/>
        </p:blipFill>
        <p:spPr>
          <a:xfrm>
            <a:off x="1422360" y="2209680"/>
            <a:ext cx="4064040" cy="3048120"/>
          </a:xfrm>
          <a:prstGeom prst="rect">
            <a:avLst/>
          </a:prstGeom>
          <a:ln w="0">
            <a:noFill/>
          </a:ln>
        </p:spPr>
      </p:pic>
      <p:pic>
        <p:nvPicPr>
          <p:cNvPr id="93" name="Picture 26"/>
          <p:cNvPicPr/>
          <p:nvPr/>
        </p:nvPicPr>
        <p:blipFill>
          <a:blip r:embed="rId5"/>
          <a:stretch/>
        </p:blipFill>
        <p:spPr>
          <a:xfrm>
            <a:off x="5715000" y="914400"/>
            <a:ext cx="3190680" cy="4572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Telegraaf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838080" y="700560"/>
            <a:ext cx="7848720" cy="7804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Morse 1837: elektritelegraaf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Wheatstone 1857: perfolint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Arvutite perfolint: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1902-1910: teleprinter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6" name="Picture 22"/>
          <p:cNvPicPr/>
          <p:nvPr/>
        </p:nvPicPr>
        <p:blipFill>
          <a:blip r:embed="rId3"/>
          <a:stretch/>
        </p:blipFill>
        <p:spPr>
          <a:xfrm>
            <a:off x="2743200" y="1319040"/>
            <a:ext cx="3174840" cy="1500480"/>
          </a:xfrm>
          <a:prstGeom prst="rect">
            <a:avLst/>
          </a:prstGeom>
          <a:ln w="0">
            <a:noFill/>
          </a:ln>
        </p:spPr>
      </p:pic>
      <p:pic>
        <p:nvPicPr>
          <p:cNvPr id="97" name="Picture 23"/>
          <p:cNvPicPr/>
          <p:nvPr/>
        </p:nvPicPr>
        <p:blipFill>
          <a:blip r:embed="rId4"/>
          <a:stretch/>
        </p:blipFill>
        <p:spPr>
          <a:xfrm>
            <a:off x="2743200" y="2895480"/>
            <a:ext cx="3174840" cy="533520"/>
          </a:xfrm>
          <a:prstGeom prst="rect">
            <a:avLst/>
          </a:prstGeom>
          <a:ln w="0">
            <a:noFill/>
          </a:ln>
        </p:spPr>
      </p:pic>
      <p:pic>
        <p:nvPicPr>
          <p:cNvPr id="98" name="Picture 24"/>
          <p:cNvPicPr/>
          <p:nvPr/>
        </p:nvPicPr>
        <p:blipFill>
          <a:blip r:embed="rId5"/>
          <a:stretch/>
        </p:blipFill>
        <p:spPr>
          <a:xfrm>
            <a:off x="4597560" y="4114800"/>
            <a:ext cx="3174840" cy="1258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br>
              <a:rPr lang="en-US"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George Boole, de Morgan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GB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GB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Loogika (lausearvutuse) alused 1847-1854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Matemaatilise algebra ideede kasutamine loogika jaoks: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Loogika algebra: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1" strike="noStrike" spc="-1">
                <a:solidFill>
                  <a:srgbClr val="000000"/>
                </a:solidFill>
                <a:latin typeface="Calibri"/>
              </a:rPr>
              <a:t>1A = A, 0A = 0, A+0 = A, A+1 = 1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1" strike="noStrike" spc="-1">
                <a:solidFill>
                  <a:srgbClr val="000000"/>
                </a:solidFill>
                <a:latin typeface="Calibri"/>
              </a:rPr>
              <a:t>A+B = B+A, AB = BA, AA = A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Lausearvutuse alused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Loogikatehted on funktsioonid tõeväärtustel T ja V.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1440" indent="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None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Enimkasutatud tehted on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&amp;     (ja e. konjunktsioon)‏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 V    (või e. disjunktsioon)‏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 -     (ei e. eitus)‏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 =&gt;  (järeldus e. implikatsioon)‏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==   (samasus e. ekvivalents)‏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ourier New"/>
              </a:rPr>
              <a:t>A  </a:t>
            </a:r>
            <a:r>
              <a:rPr lang="en-GB" sz="1800" b="1" strike="noStrike" spc="-1">
                <a:solidFill>
                  <a:srgbClr val="000000"/>
                </a:solidFill>
                <a:latin typeface="Courier New"/>
              </a:rPr>
              <a:t>&amp;</a:t>
            </a:r>
            <a:r>
              <a:rPr lang="en-GB" sz="1800" b="0" strike="noStrike" spc="-1">
                <a:solidFill>
                  <a:srgbClr val="000000"/>
                </a:solidFill>
                <a:latin typeface="Courier New"/>
              </a:rPr>
              <a:t>  B         A  </a:t>
            </a:r>
            <a:r>
              <a:rPr lang="en-GB" sz="1800" b="1" strike="noStrike" spc="-1">
                <a:solidFill>
                  <a:srgbClr val="000000"/>
                </a:solidFill>
                <a:latin typeface="Courier New"/>
              </a:rPr>
              <a:t>V</a:t>
            </a:r>
            <a:r>
              <a:rPr lang="en-GB" sz="1800" b="0" strike="noStrike" spc="-1">
                <a:solidFill>
                  <a:srgbClr val="000000"/>
                </a:solidFill>
                <a:latin typeface="Courier New"/>
              </a:rPr>
              <a:t>  B     </a:t>
            </a:r>
            <a:r>
              <a:rPr lang="en-GB" sz="1800" b="1" strike="noStrike" spc="-1">
                <a:solidFill>
                  <a:srgbClr val="000000"/>
                </a:solidFill>
                <a:latin typeface="Courier New"/>
              </a:rPr>
              <a:t> -</a:t>
            </a:r>
            <a:r>
              <a:rPr lang="en-GB" sz="1800" b="0" strike="noStrike" spc="-1">
                <a:solidFill>
                  <a:srgbClr val="000000"/>
                </a:solidFill>
                <a:latin typeface="Courier New"/>
              </a:rPr>
              <a:t> A         A  </a:t>
            </a:r>
            <a:r>
              <a:rPr lang="en-GB" sz="1800" b="1" strike="noStrike" spc="-1">
                <a:solidFill>
                  <a:srgbClr val="000000"/>
                </a:solidFill>
                <a:latin typeface="Courier New"/>
              </a:rPr>
              <a:t>=&gt;</a:t>
            </a:r>
            <a:r>
              <a:rPr lang="en-GB" sz="1800" b="0" strike="noStrike" spc="-1">
                <a:solidFill>
                  <a:srgbClr val="000000"/>
                </a:solidFill>
                <a:latin typeface="Courier New"/>
              </a:rPr>
              <a:t> B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ourier New"/>
              </a:rPr>
              <a:t>   --------     --------     ----      --------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ourier New"/>
              </a:rPr>
              <a:t>   T  T  T       T  T  T     V  T       T  T  T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ourier New"/>
              </a:rPr>
              <a:t>   T  V  V       T  T  V     T  V       T  V  V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ourier New"/>
              </a:rPr>
              <a:t>   V  V  T       V  T  T                V  T  T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ourier New"/>
              </a:rPr>
              <a:t>   V  V  V       V  V  V                V  T  V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Lausearvutuse alused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838080" y="761760"/>
            <a:ext cx="7848720" cy="56322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Elementaartehetest saab kokku panna suvalisi avaldisi, mis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     realiseerivad tõeväärtusfunktsioone</a:t>
            </a: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(</a:t>
            </a:r>
            <a:r>
              <a:rPr lang="en-GB" sz="1600" b="1" strike="noStrike" spc="-1">
                <a:solidFill>
                  <a:srgbClr val="000000"/>
                </a:solidFill>
                <a:latin typeface="Courier New"/>
              </a:rPr>
              <a:t>-</a:t>
            </a: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(A  </a:t>
            </a:r>
            <a:r>
              <a:rPr lang="en-GB" sz="1600" b="1" strike="noStrike" spc="-1">
                <a:solidFill>
                  <a:srgbClr val="000000"/>
                </a:solidFill>
                <a:latin typeface="Courier New"/>
              </a:rPr>
              <a:t>&amp;</a:t>
            </a: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 B)) </a:t>
            </a:r>
            <a:r>
              <a:rPr lang="en-GB" sz="1600" b="1" strike="noStrike" spc="-1">
                <a:solidFill>
                  <a:srgbClr val="000000"/>
                </a:solidFill>
                <a:latin typeface="Courier New"/>
              </a:rPr>
              <a:t>=&gt;</a:t>
            </a: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(B  </a:t>
            </a:r>
            <a:r>
              <a:rPr lang="en-GB" sz="1600" b="1" strike="noStrike" spc="-1">
                <a:solidFill>
                  <a:srgbClr val="000000"/>
                </a:solidFill>
                <a:latin typeface="Courier New"/>
              </a:rPr>
              <a:t>V </a:t>
            </a: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C)‏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100000"/>
              </a:lnSpc>
              <a:spcBef>
                <a:spcPts val="400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1" strike="noStrike" spc="-1">
                <a:solidFill>
                  <a:srgbClr val="000000"/>
                </a:solidFill>
                <a:latin typeface="Courier New"/>
              </a:rPr>
              <a:t>----------------------------  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   V  T  T  T   T   T  T  T    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   T  T  V  V   T   V  T  T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   T  V  V  T   T   T  T  T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   T  V  V  V   T   V  T  T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   V  T  T  T   T   T  T  V     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   T  T  V  V   V   V  V  V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   T  V  V  T   T   T  T  V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ourier New"/>
              </a:rPr>
              <a:t>    T  V  V  V   V   V  V  V 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          2              1                 4                 3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Kaasaegse loogika alus: Gottlob Frege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838080" y="761760"/>
            <a:ext cx="7848720" cy="6931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i="1" strike="noStrike" spc="-1">
                <a:solidFill>
                  <a:srgbClr val="000000"/>
                </a:solidFill>
                <a:latin typeface="Calibri"/>
              </a:rPr>
              <a:t>1879: Kontseptuaalne notatsioon</a:t>
            </a: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("Begriffsschrift")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loob kaasaegse </a:t>
            </a:r>
            <a:r>
              <a:rPr lang="en-GB" sz="1800" b="1" strike="noStrike" spc="-1">
                <a:solidFill>
                  <a:srgbClr val="000000"/>
                </a:solidFill>
                <a:latin typeface="Calibri"/>
              </a:rPr>
              <a:t>predikaatarvutuse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1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1" strike="noStrike" spc="-1">
                <a:solidFill>
                  <a:srgbClr val="000000"/>
                </a:solidFill>
                <a:latin typeface="Calibri"/>
              </a:rPr>
              <a:t>Näide: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Isa(Jaan,Mihkel).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Isa(Jaan,Ants).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Isa(Ants,Peeter).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Iga x, y, z jaoks: Isa(x,y) &amp; Isa(y,z) =&gt; Vanaisa(x,z).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Tõesta, et eksisteerivad z, u nii et Vanaisa(z,u).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838080" y="-30274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20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Loogika mitmekesisus</a:t>
            </a: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838080" y="1600200"/>
            <a:ext cx="7848720" cy="4572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Text Box 46"/>
          <p:cNvSpPr/>
          <p:nvPr/>
        </p:nvSpPr>
        <p:spPr>
          <a:xfrm>
            <a:off x="237600" y="4045025"/>
            <a:ext cx="2209680" cy="36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Bitstream Vera Sans"/>
              </a:rPr>
              <a:t>Lauservutus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Text Box 47"/>
          <p:cNvSpPr/>
          <p:nvPr/>
        </p:nvSpPr>
        <p:spPr>
          <a:xfrm>
            <a:off x="202420" y="3365961"/>
            <a:ext cx="2478240" cy="36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Bitstream Vera Sans"/>
              </a:rPr>
              <a:t>Predikaatarvutus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Text Box 48"/>
          <p:cNvSpPr/>
          <p:nvPr/>
        </p:nvSpPr>
        <p:spPr>
          <a:xfrm>
            <a:off x="228600" y="2608781"/>
            <a:ext cx="2286000" cy="398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Bitstream Vera Sans"/>
              </a:rPr>
              <a:t>Induktsioon jms </a:t>
            </a:r>
            <a:r>
              <a:rPr lang="en-GB" sz="2000" b="0" strike="noStrike" spc="-1">
                <a:solidFill>
                  <a:srgbClr val="000000"/>
                </a:solidFill>
                <a:latin typeface="Bitstream Vera Sans"/>
              </a:rPr>
              <a:t> 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Text Box 49"/>
          <p:cNvSpPr/>
          <p:nvPr/>
        </p:nvSpPr>
        <p:spPr>
          <a:xfrm>
            <a:off x="228600" y="2030751"/>
            <a:ext cx="2286000" cy="398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Bitstream Vera Sans"/>
              </a:rPr>
              <a:t>Teist järku pred.</a:t>
            </a:r>
            <a:r>
              <a:rPr lang="en-GB" sz="2000" b="0" strike="noStrike" spc="-1">
                <a:solidFill>
                  <a:srgbClr val="000000"/>
                </a:solidFill>
                <a:latin typeface="Bitstream Vera Sans"/>
              </a:rPr>
              <a:t>  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Text Box 50"/>
          <p:cNvSpPr/>
          <p:nvPr/>
        </p:nvSpPr>
        <p:spPr>
          <a:xfrm>
            <a:off x="263920" y="1409641"/>
            <a:ext cx="2895840" cy="398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Bitstream Vera Sans"/>
              </a:rPr>
              <a:t>Kõrgemat järku pred.</a:t>
            </a:r>
            <a:r>
              <a:rPr lang="en-GB" sz="2000" b="0" strike="noStrike" spc="-1">
                <a:solidFill>
                  <a:srgbClr val="000000"/>
                </a:solidFill>
                <a:latin typeface="Bitstream Vera Sans"/>
              </a:rPr>
              <a:t>  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Oval 2"/>
          <p:cNvSpPr/>
          <p:nvPr/>
        </p:nvSpPr>
        <p:spPr>
          <a:xfrm>
            <a:off x="5007560" y="3418188"/>
            <a:ext cx="304920" cy="304920"/>
          </a:xfrm>
          <a:prstGeom prst="ellipse">
            <a:avLst/>
          </a:prstGeom>
          <a:solidFill>
            <a:srgbClr val="00CCCC"/>
          </a:solidFill>
          <a:ln w="25560">
            <a:solidFill>
              <a:srgbClr val="3333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DDF5EEC-148D-4C54-B832-C261D4AC99D5}"/>
              </a:ext>
            </a:extLst>
          </p:cNvPr>
          <p:cNvGrpSpPr/>
          <p:nvPr/>
        </p:nvGrpSpPr>
        <p:grpSpPr>
          <a:xfrm>
            <a:off x="2476440" y="852750"/>
            <a:ext cx="6705720" cy="4636980"/>
            <a:chOff x="2438280" y="914400"/>
            <a:chExt cx="6705720" cy="5275800"/>
          </a:xfrm>
        </p:grpSpPr>
        <p:sp>
          <p:nvSpPr>
            <p:cNvPr id="109" name="Line 64"/>
            <p:cNvSpPr/>
            <p:nvPr/>
          </p:nvSpPr>
          <p:spPr>
            <a:xfrm flipV="1">
              <a:off x="2895480" y="1058760"/>
              <a:ext cx="1800" cy="4283280"/>
            </a:xfrm>
            <a:prstGeom prst="line">
              <a:avLst/>
            </a:prstGeom>
            <a:ln w="25560">
              <a:solidFill>
                <a:srgbClr val="3333FF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t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0" name="Line 65"/>
            <p:cNvSpPr/>
            <p:nvPr/>
          </p:nvSpPr>
          <p:spPr>
            <a:xfrm>
              <a:off x="2897280" y="5305320"/>
              <a:ext cx="4417920" cy="30240"/>
            </a:xfrm>
            <a:prstGeom prst="line">
              <a:avLst/>
            </a:prstGeom>
            <a:ln w="25560">
              <a:solidFill>
                <a:srgbClr val="3333FF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-16560" rIns="90000" bIns="-16560" anchor="t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6" name="AutoShape 5"/>
            <p:cNvSpPr/>
            <p:nvPr/>
          </p:nvSpPr>
          <p:spPr>
            <a:xfrm>
              <a:off x="2973240" y="914400"/>
              <a:ext cx="1905120" cy="399600"/>
            </a:xfrm>
            <a:prstGeom prst="roundRect">
              <a:avLst>
                <a:gd name="adj" fmla="val 347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2000" b="1" strike="noStrike" spc="-1">
                  <a:solidFill>
                    <a:srgbClr val="000000"/>
                  </a:solidFill>
                  <a:latin typeface="Bitstream Vera Sans"/>
                </a:rPr>
                <a:t>Abstraktsus</a:t>
              </a:r>
              <a:endParaRPr lang="en-US" sz="20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7" name="AutoShape 6"/>
            <p:cNvSpPr/>
            <p:nvPr/>
          </p:nvSpPr>
          <p:spPr>
            <a:xfrm>
              <a:off x="6178680" y="4800600"/>
              <a:ext cx="2904840" cy="399600"/>
            </a:xfrm>
            <a:prstGeom prst="roundRect">
              <a:avLst>
                <a:gd name="adj" fmla="val 347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2000" b="1" strike="noStrike" spc="-1">
                  <a:solidFill>
                    <a:srgbClr val="000000"/>
                  </a:solidFill>
                  <a:latin typeface="Bitstream Vera Sans"/>
                </a:rPr>
                <a:t>Väljendusvahendid</a:t>
              </a:r>
              <a:endParaRPr lang="en-US" sz="20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8" name="Text Box 51"/>
            <p:cNvSpPr/>
            <p:nvPr/>
          </p:nvSpPr>
          <p:spPr>
            <a:xfrm>
              <a:off x="2438280" y="5410080"/>
              <a:ext cx="1752840" cy="36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1800" b="0" strike="noStrike" spc="-1">
                  <a:solidFill>
                    <a:srgbClr val="000000"/>
                  </a:solidFill>
                  <a:latin typeface="Bitstream Vera Sans"/>
                </a:rPr>
                <a:t>Minimaalne</a:t>
              </a:r>
              <a:endParaRPr lang="en-US" sz="18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9" name="Text Box 52"/>
            <p:cNvSpPr/>
            <p:nvPr/>
          </p:nvSpPr>
          <p:spPr>
            <a:xfrm>
              <a:off x="3276720" y="5791320"/>
              <a:ext cx="2057400" cy="36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1800" b="0" strike="noStrike" spc="-1">
                  <a:solidFill>
                    <a:srgbClr val="000000"/>
                  </a:solidFill>
                  <a:latin typeface="Bitstream Vera Sans"/>
                </a:rPr>
                <a:t>Intuitsionistlik</a:t>
              </a:r>
              <a:endParaRPr lang="en-US" sz="18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0" name="Text Box 53"/>
            <p:cNvSpPr/>
            <p:nvPr/>
          </p:nvSpPr>
          <p:spPr>
            <a:xfrm>
              <a:off x="4267080" y="5410080"/>
              <a:ext cx="2057400" cy="36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1800" b="0" strike="noStrike" spc="-1">
                  <a:solidFill>
                    <a:srgbClr val="000000"/>
                  </a:solidFill>
                  <a:latin typeface="Bitstream Vera Sans"/>
                </a:rPr>
                <a:t>Klassikaline</a:t>
              </a:r>
              <a:endParaRPr lang="en-US" sz="18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1" name="Text Box 54"/>
            <p:cNvSpPr/>
            <p:nvPr/>
          </p:nvSpPr>
          <p:spPr>
            <a:xfrm>
              <a:off x="5257800" y="5803920"/>
              <a:ext cx="2057400" cy="36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1800" b="0" strike="noStrike" spc="-1">
                  <a:solidFill>
                    <a:srgbClr val="000000"/>
                  </a:solidFill>
                  <a:latin typeface="Bitstream Vera Sans"/>
                </a:rPr>
                <a:t>Modaalne</a:t>
              </a:r>
              <a:endParaRPr lang="en-US" sz="18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2" name="Text Box 55"/>
            <p:cNvSpPr/>
            <p:nvPr/>
          </p:nvSpPr>
          <p:spPr>
            <a:xfrm>
              <a:off x="6019920" y="5410080"/>
              <a:ext cx="2057400" cy="368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1800" b="0" strike="noStrike" spc="-1">
                  <a:solidFill>
                    <a:srgbClr val="000000"/>
                  </a:solidFill>
                  <a:latin typeface="Bitstream Vera Sans"/>
                </a:rPr>
                <a:t>Lineaarne</a:t>
              </a:r>
              <a:endParaRPr lang="en-US" sz="18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3" name="Freeform 1"/>
            <p:cNvSpPr/>
            <p:nvPr/>
          </p:nvSpPr>
          <p:spPr>
            <a:xfrm>
              <a:off x="2924280" y="4390920"/>
              <a:ext cx="3012840" cy="930240"/>
            </a:xfrm>
            <a:custGeom>
              <a:avLst/>
              <a:gdLst/>
              <a:ahLst/>
              <a:cxnLst/>
              <a:rect l="l" t="t" r="r" b="b"/>
              <a:pathLst>
                <a:path w="8371" h="2582">
                  <a:moveTo>
                    <a:pt x="0" y="0"/>
                  </a:moveTo>
                  <a:cubicBezTo>
                    <a:pt x="427" y="70"/>
                    <a:pt x="873" y="83"/>
                    <a:pt x="1287" y="216"/>
                  </a:cubicBezTo>
                  <a:cubicBezTo>
                    <a:pt x="1442" y="264"/>
                    <a:pt x="1874" y="414"/>
                    <a:pt x="2072" y="432"/>
                  </a:cubicBezTo>
                  <a:cubicBezTo>
                    <a:pt x="2623" y="480"/>
                    <a:pt x="4753" y="555"/>
                    <a:pt x="5150" y="573"/>
                  </a:cubicBezTo>
                  <a:cubicBezTo>
                    <a:pt x="5631" y="529"/>
                    <a:pt x="6094" y="489"/>
                    <a:pt x="6579" y="467"/>
                  </a:cubicBezTo>
                  <a:cubicBezTo>
                    <a:pt x="7210" y="507"/>
                    <a:pt x="7426" y="595"/>
                    <a:pt x="7942" y="895"/>
                  </a:cubicBezTo>
                  <a:cubicBezTo>
                    <a:pt x="8034" y="1041"/>
                    <a:pt x="8034" y="1160"/>
                    <a:pt x="8083" y="1328"/>
                  </a:cubicBezTo>
                  <a:cubicBezTo>
                    <a:pt x="8127" y="1482"/>
                    <a:pt x="8158" y="1478"/>
                    <a:pt x="8189" y="1610"/>
                  </a:cubicBezTo>
                  <a:cubicBezTo>
                    <a:pt x="8255" y="1883"/>
                    <a:pt x="8281" y="2166"/>
                    <a:pt x="8370" y="2435"/>
                  </a:cubicBezTo>
                  <a:cubicBezTo>
                    <a:pt x="8356" y="2483"/>
                    <a:pt x="8334" y="2581"/>
                    <a:pt x="8334" y="2581"/>
                  </a:cubicBezTo>
                </a:path>
              </a:pathLst>
            </a:custGeom>
            <a:noFill/>
            <a:ln w="25560">
              <a:solidFill>
                <a:srgbClr val="3333FF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4" name="AutoShape 7"/>
            <p:cNvSpPr/>
            <p:nvPr/>
          </p:nvSpPr>
          <p:spPr>
            <a:xfrm>
              <a:off x="2954160" y="4765680"/>
              <a:ext cx="1749600" cy="399600"/>
            </a:xfrm>
            <a:prstGeom prst="roundRect">
              <a:avLst>
                <a:gd name="adj" fmla="val 347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2000" b="0" strike="noStrike" spc="-1">
                  <a:solidFill>
                    <a:srgbClr val="000000"/>
                  </a:solidFill>
                  <a:latin typeface="Bitstream Vera Sans"/>
                </a:rPr>
                <a:t>Lahenduvad</a:t>
              </a:r>
              <a:endParaRPr lang="en-US" sz="20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5" name="Freeform 2"/>
            <p:cNvSpPr/>
            <p:nvPr/>
          </p:nvSpPr>
          <p:spPr>
            <a:xfrm>
              <a:off x="2884320" y="2281320"/>
              <a:ext cx="3351240" cy="3024000"/>
            </a:xfrm>
            <a:custGeom>
              <a:avLst/>
              <a:gdLst/>
              <a:ahLst/>
              <a:cxnLst/>
              <a:rect l="l" t="t" r="r" b="b"/>
              <a:pathLst>
                <a:path w="9307" h="8402">
                  <a:moveTo>
                    <a:pt x="0" y="101"/>
                  </a:moveTo>
                  <a:cubicBezTo>
                    <a:pt x="833" y="0"/>
                    <a:pt x="1623" y="167"/>
                    <a:pt x="2434" y="317"/>
                  </a:cubicBezTo>
                  <a:cubicBezTo>
                    <a:pt x="3373" y="489"/>
                    <a:pt x="4436" y="432"/>
                    <a:pt x="5332" y="780"/>
                  </a:cubicBezTo>
                  <a:cubicBezTo>
                    <a:pt x="5557" y="961"/>
                    <a:pt x="5962" y="1212"/>
                    <a:pt x="6227" y="1318"/>
                  </a:cubicBezTo>
                  <a:cubicBezTo>
                    <a:pt x="6377" y="1380"/>
                    <a:pt x="6434" y="1384"/>
                    <a:pt x="6549" y="1499"/>
                  </a:cubicBezTo>
                  <a:cubicBezTo>
                    <a:pt x="6752" y="1702"/>
                    <a:pt x="6871" y="1953"/>
                    <a:pt x="7047" y="2178"/>
                  </a:cubicBezTo>
                  <a:cubicBezTo>
                    <a:pt x="7149" y="2628"/>
                    <a:pt x="6994" y="2055"/>
                    <a:pt x="7228" y="2535"/>
                  </a:cubicBezTo>
                  <a:cubicBezTo>
                    <a:pt x="7440" y="2967"/>
                    <a:pt x="6964" y="2421"/>
                    <a:pt x="7480" y="2928"/>
                  </a:cubicBezTo>
                  <a:cubicBezTo>
                    <a:pt x="7568" y="3157"/>
                    <a:pt x="7709" y="3250"/>
                    <a:pt x="7837" y="3466"/>
                  </a:cubicBezTo>
                  <a:cubicBezTo>
                    <a:pt x="7934" y="3629"/>
                    <a:pt x="7965" y="3792"/>
                    <a:pt x="8124" y="3894"/>
                  </a:cubicBezTo>
                  <a:cubicBezTo>
                    <a:pt x="8238" y="4132"/>
                    <a:pt x="8348" y="4361"/>
                    <a:pt x="8445" y="4608"/>
                  </a:cubicBezTo>
                  <a:cubicBezTo>
                    <a:pt x="8476" y="4846"/>
                    <a:pt x="8490" y="5053"/>
                    <a:pt x="8622" y="5256"/>
                  </a:cubicBezTo>
                  <a:cubicBezTo>
                    <a:pt x="8737" y="5807"/>
                    <a:pt x="8887" y="6354"/>
                    <a:pt x="9019" y="6901"/>
                  </a:cubicBezTo>
                  <a:cubicBezTo>
                    <a:pt x="9050" y="7258"/>
                    <a:pt x="9085" y="7629"/>
                    <a:pt x="9195" y="7973"/>
                  </a:cubicBezTo>
                  <a:cubicBezTo>
                    <a:pt x="9226" y="8065"/>
                    <a:pt x="9239" y="8167"/>
                    <a:pt x="9266" y="8259"/>
                  </a:cubicBezTo>
                  <a:cubicBezTo>
                    <a:pt x="9279" y="8308"/>
                    <a:pt x="9306" y="8401"/>
                    <a:pt x="9306" y="8401"/>
                  </a:cubicBezTo>
                </a:path>
              </a:pathLst>
            </a:custGeom>
            <a:noFill/>
            <a:ln w="25560">
              <a:solidFill>
                <a:srgbClr val="3333FF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6" name="Text Box 56"/>
            <p:cNvSpPr/>
            <p:nvPr/>
          </p:nvSpPr>
          <p:spPr>
            <a:xfrm>
              <a:off x="3124080" y="3429000"/>
              <a:ext cx="2590920" cy="703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2000" b="0" strike="noStrike" spc="-1">
                  <a:solidFill>
                    <a:srgbClr val="000000"/>
                  </a:solidFill>
                  <a:latin typeface="Bitstream Vera Sans"/>
                </a:rPr>
                <a:t>Ühesuunaliselt lahenduvad</a:t>
              </a:r>
              <a:endParaRPr lang="en-US" sz="20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7" name="Text Box 57"/>
            <p:cNvSpPr/>
            <p:nvPr/>
          </p:nvSpPr>
          <p:spPr>
            <a:xfrm>
              <a:off x="6705720" y="5791320"/>
              <a:ext cx="2438280" cy="398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1800" b="0" strike="noStrike" spc="-1">
                  <a:solidFill>
                    <a:srgbClr val="000000"/>
                  </a:solidFill>
                  <a:latin typeface="Bitstream Vera Sans"/>
                </a:rPr>
                <a:t>Mittemonotoonn</a:t>
              </a:r>
              <a:r>
                <a:rPr lang="en-GB" sz="2000" b="0" strike="noStrike" spc="-1">
                  <a:solidFill>
                    <a:srgbClr val="000000"/>
                  </a:solidFill>
                  <a:latin typeface="Bitstream Vera Sans"/>
                </a:rPr>
                <a:t>e</a:t>
              </a:r>
              <a:endParaRPr lang="en-US" sz="20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9" name="Line 66"/>
            <p:cNvSpPr/>
            <p:nvPr/>
          </p:nvSpPr>
          <p:spPr>
            <a:xfrm flipH="1">
              <a:off x="5249520" y="2209680"/>
              <a:ext cx="1235160" cy="1676520"/>
            </a:xfrm>
            <a:prstGeom prst="line">
              <a:avLst/>
            </a:prstGeom>
            <a:ln w="25560">
              <a:solidFill>
                <a:srgbClr val="3333FF"/>
              </a:solidFill>
              <a:miter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6800" rIns="90000" bIns="46800" anchor="t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0" name="AutoShape 8"/>
            <p:cNvSpPr/>
            <p:nvPr/>
          </p:nvSpPr>
          <p:spPr>
            <a:xfrm>
              <a:off x="6406200" y="1143000"/>
              <a:ext cx="2435400" cy="1009440"/>
            </a:xfrm>
            <a:prstGeom prst="roundRect">
              <a:avLst>
                <a:gd name="adj" fmla="val 130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t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2000" b="0" strike="noStrike" spc="-1">
                  <a:solidFill>
                    <a:srgbClr val="000000"/>
                  </a:solidFill>
                  <a:latin typeface="Bitstream Vera Sans"/>
                </a:rPr>
                <a:t>Klassikaline</a:t>
              </a:r>
              <a:endParaRPr lang="en-US" sz="2000" b="0" strike="noStrike" spc="-1">
                <a:solidFill>
                  <a:srgbClr val="000000"/>
                </a:solidFill>
                <a:latin typeface="Calibri"/>
              </a:endParaRPr>
            </a:p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2000" b="0" strike="noStrike" spc="-1">
                  <a:solidFill>
                    <a:srgbClr val="000000"/>
                  </a:solidFill>
                  <a:latin typeface="Bitstream Vera Sans"/>
                </a:rPr>
                <a:t>predikaatarvutus:</a:t>
              </a:r>
              <a:endParaRPr lang="en-US" sz="2000" b="0" strike="noStrike" spc="-1">
                <a:solidFill>
                  <a:srgbClr val="000000"/>
                </a:solidFill>
                <a:latin typeface="Calibri"/>
              </a:endParaRPr>
            </a:p>
            <a:p>
              <a:pPr>
                <a:lnSpc>
                  <a:spcPct val="100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  <a:tab pos="9601200" algn="l"/>
                  <a:tab pos="10058400" algn="l"/>
                  <a:tab pos="10515600" algn="l"/>
                </a:tabLst>
              </a:pPr>
              <a:r>
                <a:rPr lang="en-GB" sz="2000" b="0" strike="noStrike" spc="-1">
                  <a:solidFill>
                    <a:srgbClr val="000000"/>
                  </a:solidFill>
                  <a:latin typeface="Bitstream Vera Sans"/>
                </a:rPr>
                <a:t>Frege</a:t>
              </a:r>
              <a:endParaRPr lang="en-US" sz="20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Hollerith’i perfokaardid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70992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1890: Herman Hollerith: perfokaartidega masin USA rahvaloenduse andmete töötlemiseks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Hollerith’i firmast tekkis IBM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3" name="Picture 27"/>
          <p:cNvPicPr/>
          <p:nvPr/>
        </p:nvPicPr>
        <p:blipFill>
          <a:blip r:embed="rId3"/>
          <a:stretch/>
        </p:blipFill>
        <p:spPr>
          <a:xfrm>
            <a:off x="3352680" y="1477800"/>
            <a:ext cx="2286000" cy="2408400"/>
          </a:xfrm>
          <a:prstGeom prst="rect">
            <a:avLst/>
          </a:prstGeom>
          <a:ln w="0">
            <a:noFill/>
          </a:ln>
        </p:spPr>
      </p:pic>
      <p:pic>
        <p:nvPicPr>
          <p:cNvPr id="134" name="Picture 30"/>
          <p:cNvPicPr/>
          <p:nvPr/>
        </p:nvPicPr>
        <p:blipFill>
          <a:blip r:embed="rId4"/>
          <a:stretch/>
        </p:blipFill>
        <p:spPr>
          <a:xfrm>
            <a:off x="4114800" y="4343400"/>
            <a:ext cx="3429000" cy="1066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Vaakumtorud ehk raadiolambid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37" name="Group 34"/>
          <p:cNvGrpSpPr/>
          <p:nvPr/>
        </p:nvGrpSpPr>
        <p:grpSpPr>
          <a:xfrm>
            <a:off x="685800" y="685800"/>
            <a:ext cx="6399360" cy="2589120"/>
            <a:chOff x="685800" y="685800"/>
            <a:chExt cx="6399360" cy="2589120"/>
          </a:xfrm>
        </p:grpSpPr>
        <p:grpSp>
          <p:nvGrpSpPr>
            <p:cNvPr id="138" name="Group 35"/>
            <p:cNvGrpSpPr/>
            <p:nvPr/>
          </p:nvGrpSpPr>
          <p:grpSpPr>
            <a:xfrm>
              <a:off x="685800" y="838080"/>
              <a:ext cx="4494240" cy="1598760"/>
              <a:chOff x="685800" y="838080"/>
              <a:chExt cx="4494240" cy="1598760"/>
            </a:xfrm>
          </p:grpSpPr>
          <p:sp>
            <p:nvSpPr>
              <p:cNvPr id="139" name="AutoShape 1"/>
              <p:cNvSpPr/>
              <p:nvPr/>
            </p:nvSpPr>
            <p:spPr>
              <a:xfrm>
                <a:off x="685800" y="838080"/>
                <a:ext cx="4494240" cy="1598760"/>
              </a:xfrm>
              <a:prstGeom prst="roundRect">
                <a:avLst>
                  <a:gd name="adj" fmla="val 9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0" name="Text Box 36"/>
              <p:cNvSpPr/>
              <p:nvPr/>
            </p:nvSpPr>
            <p:spPr>
              <a:xfrm>
                <a:off x="685800" y="838080"/>
                <a:ext cx="4494240" cy="1425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360" tIns="44280" rIns="90360" bIns="44280" anchor="t">
                <a:spAutoFit/>
              </a:bodyPr>
              <a:lstStyle/>
              <a:p>
                <a:pPr marL="338040" indent="-338040">
                  <a:lnSpc>
                    <a:spcPct val="88000"/>
                  </a:lnSpc>
                  <a:spcAft>
                    <a:spcPts val="1012"/>
                  </a:spcAft>
                  <a:buClr>
                    <a:srgbClr val="3333FF"/>
                  </a:buClr>
                  <a:buSzPct val="75000"/>
                  <a:buFont typeface="Wingdings" charset="2"/>
                  <a:buChar char=""/>
                  <a:tabLst>
                    <a:tab pos="338040" algn="l"/>
                    <a:tab pos="795240" algn="l"/>
                    <a:tab pos="1252440" algn="l"/>
                    <a:tab pos="1709640" algn="l"/>
                    <a:tab pos="2166840" algn="l"/>
                    <a:tab pos="2624040" algn="l"/>
                    <a:tab pos="3081240" algn="l"/>
                    <a:tab pos="3538440" algn="l"/>
                    <a:tab pos="3995640" algn="l"/>
                    <a:tab pos="4452840" algn="l"/>
                    <a:tab pos="4910040" algn="l"/>
                    <a:tab pos="5367240" algn="l"/>
                    <a:tab pos="5824440" algn="l"/>
                    <a:tab pos="6281640" algn="l"/>
                    <a:tab pos="6738840" algn="l"/>
                    <a:tab pos="7196040" algn="l"/>
                    <a:tab pos="7653240" algn="l"/>
                    <a:tab pos="8110440" algn="l"/>
                    <a:tab pos="8567640" algn="l"/>
                    <a:tab pos="9024840" algn="l"/>
                    <a:tab pos="948204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u="sng" strike="noStrike" spc="-1">
                    <a:solidFill>
                      <a:srgbClr val="0000FF"/>
                    </a:solidFill>
                    <a:uFillTx/>
                    <a:latin typeface="Calibri"/>
                    <a:ea typeface="宋体"/>
                  </a:rPr>
                  <a:t>Vacuum Tube</a:t>
                </a:r>
                <a:r>
                  <a:rPr lang="en-GB" sz="1800" b="0" strike="noStrike" spc="-1">
                    <a:solidFill>
                      <a:srgbClr val="0000FF"/>
                    </a:solidFill>
                    <a:latin typeface="Calibri"/>
                    <a:ea typeface="宋体"/>
                  </a:rPr>
                  <a:t> (1906, Lee Deforest)</a:t>
                </a:r>
                <a:r>
                  <a:rPr lang="ar-SA" sz="1800" b="0" strike="noStrike" spc="-1">
                    <a:solidFill>
                      <a:srgbClr val="0000FF"/>
                    </a:solidFill>
                    <a:latin typeface="Calibri"/>
                    <a:ea typeface="Arial"/>
                  </a:rPr>
                  <a:t>‏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88000"/>
                  </a:lnSpc>
                  <a:buClr>
                    <a:srgbClr val="3333FF"/>
                  </a:buClr>
                  <a:buSzPct val="75000"/>
                  <a:tabLst>
                    <a:tab pos="338040" algn="l"/>
                    <a:tab pos="795240" algn="l"/>
                    <a:tab pos="1252440" algn="l"/>
                    <a:tab pos="1709640" algn="l"/>
                    <a:tab pos="2166840" algn="l"/>
                    <a:tab pos="2624040" algn="l"/>
                    <a:tab pos="3081240" algn="l"/>
                    <a:tab pos="3538440" algn="l"/>
                    <a:tab pos="3995640" algn="l"/>
                    <a:tab pos="4452840" algn="l"/>
                    <a:tab pos="4910040" algn="l"/>
                    <a:tab pos="5367240" algn="l"/>
                    <a:tab pos="5824440" algn="l"/>
                    <a:tab pos="6281640" algn="l"/>
                    <a:tab pos="6738840" algn="l"/>
                    <a:tab pos="7196040" algn="l"/>
                    <a:tab pos="7653240" algn="l"/>
                    <a:tab pos="8110440" algn="l"/>
                    <a:tab pos="8567640" algn="l"/>
                    <a:tab pos="9024840" algn="l"/>
                    <a:tab pos="948204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     Three elements device used as electronic      </a:t>
                </a:r>
              </a:p>
              <a:p>
                <a:pPr>
                  <a:lnSpc>
                    <a:spcPct val="88000"/>
                  </a:lnSpc>
                  <a:buClr>
                    <a:srgbClr val="3333FF"/>
                  </a:buClr>
                  <a:buSzPct val="75000"/>
                  <a:tabLst>
                    <a:tab pos="338040" algn="l"/>
                    <a:tab pos="795240" algn="l"/>
                    <a:tab pos="1252440" algn="l"/>
                    <a:tab pos="1709640" algn="l"/>
                    <a:tab pos="2166840" algn="l"/>
                    <a:tab pos="2624040" algn="l"/>
                    <a:tab pos="3081240" algn="l"/>
                    <a:tab pos="3538440" algn="l"/>
                    <a:tab pos="3995640" algn="l"/>
                    <a:tab pos="4452840" algn="l"/>
                    <a:tab pos="4910040" algn="l"/>
                    <a:tab pos="5367240" algn="l"/>
                    <a:tab pos="5824440" algn="l"/>
                    <a:tab pos="6281640" algn="l"/>
                    <a:tab pos="6738840" algn="l"/>
                    <a:tab pos="7196040" algn="l"/>
                    <a:tab pos="7653240" algn="l"/>
                    <a:tab pos="8110440" algn="l"/>
                    <a:tab pos="8567640" algn="l"/>
                    <a:tab pos="9024840" algn="l"/>
                    <a:tab pos="948204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pc="-1">
                    <a:solidFill>
                      <a:srgbClr val="000000"/>
                    </a:solidFill>
                    <a:latin typeface="Calibri"/>
                    <a:ea typeface="宋体"/>
                  </a:rPr>
                  <a:t>     </a:t>
                </a:r>
                <a:r>
                  <a:rPr lang="en-GB" sz="1800" b="0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switch and amplifier: two electrodes    </a:t>
                </a:r>
              </a:p>
              <a:p>
                <a:pPr>
                  <a:lnSpc>
                    <a:spcPct val="88000"/>
                  </a:lnSpc>
                  <a:buClr>
                    <a:srgbClr val="3333FF"/>
                  </a:buClr>
                  <a:buSzPct val="75000"/>
                  <a:tabLst>
                    <a:tab pos="338040" algn="l"/>
                    <a:tab pos="795240" algn="l"/>
                    <a:tab pos="1252440" algn="l"/>
                    <a:tab pos="1709640" algn="l"/>
                    <a:tab pos="2166840" algn="l"/>
                    <a:tab pos="2624040" algn="l"/>
                    <a:tab pos="3081240" algn="l"/>
                    <a:tab pos="3538440" algn="l"/>
                    <a:tab pos="3995640" algn="l"/>
                    <a:tab pos="4452840" algn="l"/>
                    <a:tab pos="4910040" algn="l"/>
                    <a:tab pos="5367240" algn="l"/>
                    <a:tab pos="5824440" algn="l"/>
                    <a:tab pos="6281640" algn="l"/>
                    <a:tab pos="6738840" algn="l"/>
                    <a:tab pos="7196040" algn="l"/>
                    <a:tab pos="7653240" algn="l"/>
                    <a:tab pos="8110440" algn="l"/>
                    <a:tab pos="8567640" algn="l"/>
                    <a:tab pos="9024840" algn="l"/>
                    <a:tab pos="948204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pc="-1">
                    <a:solidFill>
                      <a:srgbClr val="000000"/>
                    </a:solidFill>
                    <a:latin typeface="Calibri"/>
                    <a:ea typeface="宋体"/>
                  </a:rPr>
                  <a:t>     </a:t>
                </a:r>
                <a:r>
                  <a:rPr lang="en-GB" sz="1800" b="0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separated by a grid in a vacuum glass </a:t>
                </a:r>
              </a:p>
              <a:p>
                <a:pPr>
                  <a:lnSpc>
                    <a:spcPct val="88000"/>
                  </a:lnSpc>
                  <a:buClr>
                    <a:srgbClr val="3333FF"/>
                  </a:buClr>
                  <a:buSzPct val="75000"/>
                  <a:tabLst>
                    <a:tab pos="338040" algn="l"/>
                    <a:tab pos="795240" algn="l"/>
                    <a:tab pos="1252440" algn="l"/>
                    <a:tab pos="1709640" algn="l"/>
                    <a:tab pos="2166840" algn="l"/>
                    <a:tab pos="2624040" algn="l"/>
                    <a:tab pos="3081240" algn="l"/>
                    <a:tab pos="3538440" algn="l"/>
                    <a:tab pos="3995640" algn="l"/>
                    <a:tab pos="4452840" algn="l"/>
                    <a:tab pos="4910040" algn="l"/>
                    <a:tab pos="5367240" algn="l"/>
                    <a:tab pos="5824440" algn="l"/>
                    <a:tab pos="6281640" algn="l"/>
                    <a:tab pos="6738840" algn="l"/>
                    <a:tab pos="7196040" algn="l"/>
                    <a:tab pos="7653240" algn="l"/>
                    <a:tab pos="8110440" algn="l"/>
                    <a:tab pos="8567640" algn="l"/>
                    <a:tab pos="9024840" algn="l"/>
                    <a:tab pos="948204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pc="-1">
                    <a:solidFill>
                      <a:srgbClr val="000000"/>
                    </a:solidFill>
                    <a:latin typeface="Calibri"/>
                    <a:ea typeface="宋体"/>
                  </a:rPr>
                  <a:t>     </a:t>
                </a:r>
                <a:r>
                  <a:rPr lang="en-GB" sz="1800" b="0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enclosure.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pic>
          <p:nvPicPr>
            <p:cNvPr id="141" name="Picture 28"/>
            <p:cNvPicPr/>
            <p:nvPr/>
          </p:nvPicPr>
          <p:blipFill>
            <a:blip r:embed="rId3"/>
            <a:stretch/>
          </p:blipFill>
          <p:spPr>
            <a:xfrm>
              <a:off x="5867280" y="685800"/>
              <a:ext cx="1217880" cy="258912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142" name="Group 36"/>
          <p:cNvGrpSpPr/>
          <p:nvPr/>
        </p:nvGrpSpPr>
        <p:grpSpPr>
          <a:xfrm>
            <a:off x="685800" y="2263320"/>
            <a:ext cx="8533080" cy="3139920"/>
            <a:chOff x="685800" y="2263320"/>
            <a:chExt cx="8533080" cy="3139920"/>
          </a:xfrm>
        </p:grpSpPr>
        <p:grpSp>
          <p:nvGrpSpPr>
            <p:cNvPr id="143" name="Group 37"/>
            <p:cNvGrpSpPr/>
            <p:nvPr/>
          </p:nvGrpSpPr>
          <p:grpSpPr>
            <a:xfrm>
              <a:off x="685800" y="2509200"/>
              <a:ext cx="4951440" cy="2894040"/>
              <a:chOff x="685800" y="2509200"/>
              <a:chExt cx="4951440" cy="2894040"/>
            </a:xfrm>
          </p:grpSpPr>
          <p:sp>
            <p:nvSpPr>
              <p:cNvPr id="144" name="AutoShape 2"/>
              <p:cNvSpPr/>
              <p:nvPr/>
            </p:nvSpPr>
            <p:spPr>
              <a:xfrm>
                <a:off x="685800" y="2509200"/>
                <a:ext cx="4951440" cy="2894040"/>
              </a:xfrm>
              <a:prstGeom prst="roundRect">
                <a:avLst>
                  <a:gd name="adj" fmla="val 51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5" name="Text Box 37"/>
              <p:cNvSpPr/>
              <p:nvPr/>
            </p:nvSpPr>
            <p:spPr>
              <a:xfrm>
                <a:off x="685800" y="2509200"/>
                <a:ext cx="4951440" cy="22215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360" tIns="44280" rIns="90360" bIns="44280" anchor="t">
                <a:spAutoFit/>
              </a:bodyPr>
              <a:lstStyle/>
              <a:p>
                <a:pPr marL="338040" indent="-338040">
                  <a:lnSpc>
                    <a:spcPct val="88000"/>
                  </a:lnSpc>
                  <a:spcAft>
                    <a:spcPts val="788"/>
                  </a:spcAft>
                  <a:buClr>
                    <a:srgbClr val="3333FF"/>
                  </a:buClr>
                  <a:buSzPct val="75000"/>
                  <a:buFont typeface="Wingdings" charset="2"/>
                  <a:buChar char=""/>
                  <a:tabLst>
                    <a:tab pos="338040" algn="l"/>
                    <a:tab pos="795240" algn="l"/>
                    <a:tab pos="1252440" algn="l"/>
                    <a:tab pos="1709640" algn="l"/>
                    <a:tab pos="2166840" algn="l"/>
                    <a:tab pos="2624040" algn="l"/>
                    <a:tab pos="3081240" algn="l"/>
                    <a:tab pos="3538440" algn="l"/>
                    <a:tab pos="3995640" algn="l"/>
                    <a:tab pos="4452840" algn="l"/>
                    <a:tab pos="4910040" algn="l"/>
                    <a:tab pos="5367240" algn="l"/>
                    <a:tab pos="5824440" algn="l"/>
                    <a:tab pos="6281640" algn="l"/>
                    <a:tab pos="6738840" algn="l"/>
                    <a:tab pos="7196040" algn="l"/>
                    <a:tab pos="7653240" algn="l"/>
                    <a:tab pos="8110440" algn="l"/>
                    <a:tab pos="8567640" algn="l"/>
                    <a:tab pos="9024840" algn="l"/>
                    <a:tab pos="948204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u="sng" strike="noStrike" spc="-1">
                    <a:solidFill>
                      <a:srgbClr val="0000FF"/>
                    </a:solidFill>
                    <a:uFillTx/>
                    <a:latin typeface="Calibri"/>
                    <a:ea typeface="宋体"/>
                  </a:rPr>
                  <a:t>Principle</a:t>
                </a:r>
                <a:r>
                  <a:rPr lang="en-GB" sz="1800" b="0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 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 marL="338040" indent="-338040">
                  <a:lnSpc>
                    <a:spcPct val="88000"/>
                  </a:lnSpc>
                  <a:tabLst>
                    <a:tab pos="0" algn="l"/>
                    <a:tab pos="338040" algn="l"/>
                    <a:tab pos="795240" algn="l"/>
                    <a:tab pos="1252440" algn="l"/>
                    <a:tab pos="1709640" algn="l"/>
                    <a:tab pos="2166840" algn="l"/>
                    <a:tab pos="2624040" algn="l"/>
                    <a:tab pos="3081240" algn="l"/>
                    <a:tab pos="3538440" algn="l"/>
                    <a:tab pos="3995640" algn="l"/>
                    <a:tab pos="4452840" algn="l"/>
                    <a:tab pos="4910040" algn="l"/>
                    <a:tab pos="5367240" algn="l"/>
                    <a:tab pos="5824440" algn="l"/>
                    <a:tab pos="6281640" algn="l"/>
                    <a:tab pos="6738840" algn="l"/>
                    <a:tab pos="7196040" algn="l"/>
                    <a:tab pos="7653240" algn="l"/>
                    <a:tab pos="8110440" algn="l"/>
                    <a:tab pos="8567640" algn="l"/>
                    <a:tab pos="9024840" algn="l"/>
                    <a:tab pos="948204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     </a:t>
                </a:r>
                <a:r>
                  <a:rPr lang="en-GB" sz="1800" b="0" i="1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Cathode</a:t>
                </a:r>
                <a:r>
                  <a:rPr lang="en-GB" sz="1800" b="0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 - emits electrons;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 marL="338040" indent="-338040">
                  <a:lnSpc>
                    <a:spcPct val="88000"/>
                  </a:lnSpc>
                  <a:spcBef>
                    <a:spcPts val="337"/>
                  </a:spcBef>
                  <a:tabLst>
                    <a:tab pos="0" algn="l"/>
                    <a:tab pos="338040" algn="l"/>
                    <a:tab pos="795240" algn="l"/>
                    <a:tab pos="1252440" algn="l"/>
                    <a:tab pos="1709640" algn="l"/>
                    <a:tab pos="2166840" algn="l"/>
                    <a:tab pos="2624040" algn="l"/>
                    <a:tab pos="3081240" algn="l"/>
                    <a:tab pos="3538440" algn="l"/>
                    <a:tab pos="3995640" algn="l"/>
                    <a:tab pos="4452840" algn="l"/>
                    <a:tab pos="4910040" algn="l"/>
                    <a:tab pos="5367240" algn="l"/>
                    <a:tab pos="5824440" algn="l"/>
                    <a:tab pos="6281640" algn="l"/>
                    <a:tab pos="6738840" algn="l"/>
                    <a:tab pos="7196040" algn="l"/>
                    <a:tab pos="7653240" algn="l"/>
                    <a:tab pos="8110440" algn="l"/>
                    <a:tab pos="8567640" algn="l"/>
                    <a:tab pos="9024840" algn="l"/>
                    <a:tab pos="948204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      </a:t>
                </a:r>
                <a:r>
                  <a:rPr lang="en-GB" sz="1800" b="0" i="1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Plate (anode)</a:t>
                </a:r>
                <a:r>
                  <a:rPr lang="en-GB" sz="1800" b="0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 - receives the electrons;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 marL="338040" indent="-338040">
                  <a:lnSpc>
                    <a:spcPct val="88000"/>
                  </a:lnSpc>
                  <a:spcBef>
                    <a:spcPts val="451"/>
                  </a:spcBef>
                  <a:tabLst>
                    <a:tab pos="0" algn="l"/>
                    <a:tab pos="338040" algn="l"/>
                    <a:tab pos="795240" algn="l"/>
                    <a:tab pos="1252440" algn="l"/>
                    <a:tab pos="1709640" algn="l"/>
                    <a:tab pos="2166840" algn="l"/>
                    <a:tab pos="2624040" algn="l"/>
                    <a:tab pos="3081240" algn="l"/>
                    <a:tab pos="3538440" algn="l"/>
                    <a:tab pos="3995640" algn="l"/>
                    <a:tab pos="4452840" algn="l"/>
                    <a:tab pos="4910040" algn="l"/>
                    <a:tab pos="5367240" algn="l"/>
                    <a:tab pos="5824440" algn="l"/>
                    <a:tab pos="6281640" algn="l"/>
                    <a:tab pos="6738840" algn="l"/>
                    <a:tab pos="7196040" algn="l"/>
                    <a:tab pos="7653240" algn="l"/>
                    <a:tab pos="8110440" algn="l"/>
                    <a:tab pos="8567640" algn="l"/>
                    <a:tab pos="9024840" algn="l"/>
                    <a:tab pos="948204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      </a:t>
                </a:r>
                <a:r>
                  <a:rPr lang="en-GB" sz="1800" b="0" i="1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Grid</a:t>
                </a:r>
                <a:r>
                  <a:rPr lang="en-GB" sz="1800" b="0" strike="noStrike" spc="-1">
                    <a:solidFill>
                      <a:srgbClr val="000000"/>
                    </a:solidFill>
                    <a:latin typeface="Calibri"/>
                    <a:ea typeface="宋体"/>
                  </a:rPr>
                  <a:t> - with negative bias voltage repels some of the electrons and prevents them from reaching the plate, resulting in less current flow. A changing negative charge on the grid modulates the plate current.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  <p:grpSp>
          <p:nvGrpSpPr>
            <p:cNvPr id="146" name="Group 38"/>
            <p:cNvGrpSpPr/>
            <p:nvPr/>
          </p:nvGrpSpPr>
          <p:grpSpPr>
            <a:xfrm>
              <a:off x="7315200" y="2263320"/>
              <a:ext cx="1903680" cy="2556720"/>
              <a:chOff x="7315200" y="2263320"/>
              <a:chExt cx="1903680" cy="2556720"/>
            </a:xfrm>
          </p:grpSpPr>
          <p:pic>
            <p:nvPicPr>
              <p:cNvPr id="147" name="Picture 29"/>
              <p:cNvPicPr/>
              <p:nvPr/>
            </p:nvPicPr>
            <p:blipFill>
              <a:blip r:embed="rId4"/>
              <a:stretch/>
            </p:blipFill>
            <p:spPr>
              <a:xfrm>
                <a:off x="7365960" y="2263320"/>
                <a:ext cx="1751040" cy="250308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148" name="Text Box 38"/>
              <p:cNvSpPr/>
              <p:nvPr/>
            </p:nvSpPr>
            <p:spPr>
              <a:xfrm>
                <a:off x="7365960" y="4618800"/>
                <a:ext cx="1065240" cy="201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t">
                <a:spAutoFit/>
              </a:bodyPr>
              <a:lstStyle/>
              <a:p>
                <a:pPr algn="ctr">
                  <a:lnSpc>
                    <a:spcPct val="110000"/>
                  </a:lnSpc>
                  <a:spcBef>
                    <a:spcPts val="751"/>
                  </a:spcBef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200" b="1" strike="noStrike" spc="-1">
                    <a:solidFill>
                      <a:srgbClr val="000000"/>
                    </a:solidFill>
                    <a:latin typeface="Times New Roman"/>
                    <a:ea typeface="宋体"/>
                  </a:rPr>
                  <a:t>Cathode</a:t>
                </a:r>
                <a:endParaRPr lang="en-US" sz="12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9" name="Text Box 39"/>
              <p:cNvSpPr/>
              <p:nvPr/>
            </p:nvSpPr>
            <p:spPr>
              <a:xfrm>
                <a:off x="8407440" y="2267640"/>
                <a:ext cx="811440" cy="201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t">
                <a:spAutoFit/>
              </a:bodyPr>
              <a:lstStyle/>
              <a:p>
                <a:pPr algn="ctr">
                  <a:lnSpc>
                    <a:spcPct val="110000"/>
                  </a:lnSpc>
                  <a:spcBef>
                    <a:spcPts val="751"/>
                  </a:spcBef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200" b="1" strike="noStrike" spc="-1">
                    <a:solidFill>
                      <a:srgbClr val="000000"/>
                    </a:solidFill>
                    <a:latin typeface="Times New Roman"/>
                    <a:ea typeface="宋体"/>
                  </a:rPr>
                  <a:t>Anode</a:t>
                </a:r>
                <a:endParaRPr lang="en-US" sz="12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0" name="Text Box 40"/>
              <p:cNvSpPr/>
              <p:nvPr/>
            </p:nvSpPr>
            <p:spPr>
              <a:xfrm>
                <a:off x="7315200" y="2324880"/>
                <a:ext cx="532080" cy="201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t">
                <a:spAutoFit/>
              </a:bodyPr>
              <a:lstStyle/>
              <a:p>
                <a:pPr algn="ctr">
                  <a:lnSpc>
                    <a:spcPct val="110000"/>
                  </a:lnSpc>
                  <a:spcBef>
                    <a:spcPts val="751"/>
                  </a:spcBef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200" b="1" strike="noStrike" spc="-1">
                    <a:solidFill>
                      <a:srgbClr val="000000"/>
                    </a:solidFill>
                    <a:latin typeface="Times New Roman"/>
                    <a:ea typeface="宋体"/>
                  </a:rPr>
                  <a:t>Grid</a:t>
                </a:r>
                <a:endParaRPr lang="en-US" sz="12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Arvud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Arvud kontidel? Ca 42 000 aastat tagasi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1417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Babüloonia: positsiooniline 60-süsteem ca 3400 BC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1417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Egiptus: 10-süsteem ca 3100 BC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Maiade arvusüsteem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Null: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Babüloonia 300 BC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India 600 AD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Abakus: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Babüloonia 1,000 BC kuni 500 BC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" name="Picture 2"/>
          <p:cNvPicPr/>
          <p:nvPr/>
        </p:nvPicPr>
        <p:blipFill>
          <a:blip r:embed="rId3"/>
          <a:stretch/>
        </p:blipFill>
        <p:spPr>
          <a:xfrm>
            <a:off x="4876920" y="2514600"/>
            <a:ext cx="3047760" cy="1828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br>
              <a:rPr lang="en-US"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Hulgateooria: Georg Cantor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GB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Elas 1845-1918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Hulgateooria rajaja</a:t>
            </a: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spc="-1">
                <a:solidFill>
                  <a:srgbClr val="000000"/>
                </a:solidFill>
                <a:latin typeface="Calibri"/>
              </a:rPr>
              <a:t>Lõpmatusi on lõpmatult palju eri suurusi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Paradokside avastamine matemaatikas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Matemaatika alused korraga ebakindlad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964EB9-04E1-4CC7-960A-DD1B1D6A5B6B}"/>
              </a:ext>
            </a:extLst>
          </p:cNvPr>
          <p:cNvSpPr txBox="1"/>
          <p:nvPr/>
        </p:nvSpPr>
        <p:spPr>
          <a:xfrm>
            <a:off x="6319520" y="2636520"/>
            <a:ext cx="22108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/>
              <a:t>Näiteks mõiste</a:t>
            </a:r>
          </a:p>
          <a:p>
            <a:r>
              <a:rPr lang="en-US" i="1"/>
              <a:t>“Kõigi hulkade hulk”</a:t>
            </a:r>
          </a:p>
          <a:p>
            <a:r>
              <a:rPr lang="en-US" i="1"/>
              <a:t>viib paradoksi ja</a:t>
            </a:r>
          </a:p>
          <a:p>
            <a:r>
              <a:rPr lang="en-US" i="1"/>
              <a:t>valejäreldusteni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br>
              <a:rPr lang="en-US"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Russell &amp; Whitehead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0">
              <a:lnSpc>
                <a:spcPct val="97000"/>
              </a:lnSpc>
              <a:spcBef>
                <a:spcPts val="451"/>
              </a:spcBef>
              <a:buNone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0">
              <a:lnSpc>
                <a:spcPct val="97000"/>
              </a:lnSpc>
              <a:spcBef>
                <a:spcPts val="451"/>
              </a:spcBef>
              <a:buNone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1910-1913: massiivne loogikatraktaat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Principia Mathematica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Paradoksid -&gt; tüüpide teeoria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Filosoofilised vaated: logitsism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F95746-E68F-410E-92F6-CF6F5721C53F}"/>
              </a:ext>
            </a:extLst>
          </p:cNvPr>
          <p:cNvSpPr txBox="1"/>
          <p:nvPr/>
        </p:nvSpPr>
        <p:spPr>
          <a:xfrm>
            <a:off x="6019800" y="2458720"/>
            <a:ext cx="35830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/>
              <a:t>Näiteks: hulki tohib konstrueerida</a:t>
            </a:r>
          </a:p>
          <a:p>
            <a:r>
              <a:rPr lang="en-US" i="1"/>
              <a:t>ainult varemkonstrueeritud</a:t>
            </a:r>
          </a:p>
          <a:p>
            <a:r>
              <a:rPr lang="en-US" i="1"/>
              <a:t>lihtsamatest hulkadest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Formalism; Hilbert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GB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Loogik ja matemaatik: 1862-1943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Filosoofilistelt vaadetelt formalist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“Hilberti programm” matemaatikale kindlate aluste rajamiseks: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Matemaatika alused tuleb esitada loogika keeles, range aksiomaatikana.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Tuleb tõestada, et nimetatud aksiomaatika ei ole vastuoluline, st temast ei ole võimalik tuletada korraga mingit väidet A ja sellesama väite eitust  -A</a:t>
            </a:r>
            <a:r>
              <a:rPr lang="en-GB" sz="2000" b="0" strike="noStrike" spc="-1">
                <a:solidFill>
                  <a:srgbClr val="000000"/>
                </a:solidFill>
                <a:latin typeface="Symbol"/>
                <a:ea typeface="Symbol"/>
              </a:rPr>
              <a:t>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br>
              <a:rPr lang="en-US"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Intuitsionism: Brouwer &amp; Heyting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799920" y="762120"/>
            <a:ext cx="784836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Ei aktsepteeri klassikalist loogikat / matemaatikat, näiteks</a:t>
            </a:r>
            <a:endParaRPr lang="en-GB" sz="2400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spc="-1">
                <a:solidFill>
                  <a:srgbClr val="000000"/>
                </a:solidFill>
                <a:latin typeface="Calibri"/>
              </a:rPr>
              <a:t>e</a:t>
            </a: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i aktsepteeri selliseid aksioome:</a:t>
            </a: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A v -A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- -A &lt;=&gt; A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(((A =&gt; B) =&gt; A) =&gt; </a:t>
            </a:r>
            <a:r>
              <a:rPr lang="et-EE" sz="2400" b="0" strike="noStrike" spc="-1">
                <a:solidFill>
                  <a:srgbClr val="000000"/>
                </a:solidFill>
                <a:latin typeface="Calibri"/>
              </a:rPr>
              <a:t>A)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br>
              <a:rPr lang="en-US"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Formaalne süsteem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GB" sz="24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Tarski ja Carnap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1" strike="noStrike" spc="-1">
                <a:solidFill>
                  <a:srgbClr val="000000"/>
                </a:solidFill>
                <a:latin typeface="Calibri"/>
              </a:rPr>
              <a:t>Süntaks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1" strike="noStrike" spc="-1">
                <a:solidFill>
                  <a:srgbClr val="000000"/>
                </a:solidFill>
                <a:latin typeface="Calibri"/>
              </a:rPr>
              <a:t>Tuletamisreeglite süsteem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1" strike="noStrike" spc="-1">
                <a:solidFill>
                  <a:srgbClr val="000000"/>
                </a:solidFill>
                <a:latin typeface="Calibri"/>
              </a:rPr>
              <a:t>Semantika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Täielikkus ja mittetäielikkus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66182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Kurt Gödel (1906-1978)‏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1930: loogika baaskeel predikaatarvutus on täielik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1931: </a:t>
            </a:r>
            <a:r>
              <a:rPr lang="en-GB" sz="2000" strike="noStrike" spc="-1">
                <a:solidFill>
                  <a:srgbClr val="0070C0"/>
                </a:solidFill>
                <a:latin typeface="Calibri"/>
              </a:rPr>
              <a:t>formaalne aritmeetika ei ole täielik, seda ei saagi lõpliku formaalse süsteemiga kirjeldada</a:t>
            </a:r>
            <a:endParaRPr lang="en-US" sz="2000" strike="noStrike" spc="-1">
              <a:solidFill>
                <a:srgbClr val="0070C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Tõestuse idee: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Tõestuse alusidee on tuntud valetaja paradoks: kas väide ``ma praegu valetan'' on tõene või mitte? Lihtne arutlus näitab, et ta ei saa olla kumbagi.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Koostame nüüd sellise aritmeetilise väite A, mis ütleb, et seesama A ei ole tõestatav (see väide ei ütle, et A ei ole tõsi!). Siis ei saa väide A ise olla vale. Tõepoolest, kui A oleks vale, siis A sisu kohaselt peaks A olema tõestatav. Kuna me valesid väiteid tõestada ei saa, siib peabki A olema õige. Kuna A on õige, peab kehtima see, mida A väidab: A pole tõestatav. Tõepoolest, kui A oleks tõestatav, siis oleks A sisu ("A ei ole tõestatav") vale, see on aga, nagu näidatud, võimatu. Kokkuvõtteks, A on õige, aga ei A ega A eitus pole tõestatavad.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Turingi masin &amp; Churchi lambda-arvutus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838080" y="685800"/>
            <a:ext cx="7848720" cy="65624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1935-1937: artikkel Turingi masinast: universaalsus, mittelahenduvus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1936: Churchi lambda-arvutus, Churchi tees.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universaalsus, mittelahenduvus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5" name="Picture 32"/>
          <p:cNvPicPr/>
          <p:nvPr/>
        </p:nvPicPr>
        <p:blipFill>
          <a:blip r:embed="rId3"/>
          <a:stretch/>
        </p:blipFill>
        <p:spPr>
          <a:xfrm>
            <a:off x="3830320" y="1688360"/>
            <a:ext cx="2286000" cy="2695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br>
              <a:rPr lang="en-US"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Vannevar Bush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MIT: 1930-1935-1937: Differential Analyzer dif. võrrandite lahendamiseks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Viimane versioon: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kaalus 100 tonni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2000 elektronlampi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150 mootorit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tuhanded releed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br>
              <a:rPr lang="en-US"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Ludwig Wittgenstein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80536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GB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1889-1951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Analüütilise filosoofia juhtkuju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Innustas loogilise positivismi ja Viini ringi teket: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Mõtestatud tekst koosneb kas (a) loogika ja matemaatika formaalsetest väidetest või (b) konkreetsete teadusharude fakte esitavatest lausetest.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Igasugusel fakti esitaval väitel on sisu ainult siis, kui on võimalik öelda, kuidas selle väite kehtivust kontrollida.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Metafüüsilised väited, mis ei lange punktide 1 ja 2 alla, on sisutud.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Kõik moraali, esteetikat ja religiooni käsitlevad väited on mittekontrollitavad ja mõttetud.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br>
              <a:rPr lang="en-US"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Claude Shannon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GB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MIT, 1938, Shannon’i magistritöö sidus: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Boole algebra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Elektrilülitid ja -skeemid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Bitid ja info kodeerimine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Info otsimise algoritmid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2" name="Picture 31"/>
          <p:cNvPicPr/>
          <p:nvPr/>
        </p:nvPicPr>
        <p:blipFill>
          <a:blip r:embed="rId3"/>
          <a:stretch/>
        </p:blipFill>
        <p:spPr>
          <a:xfrm>
            <a:off x="4876920" y="1581120"/>
            <a:ext cx="3809880" cy="3448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Loogika olemus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838080" y="761760"/>
            <a:ext cx="7848720" cy="572436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Klassikalisest kreeka keelest sõnast λόγος (logos), algtähendusega sõna ehk mida räägitakse.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Loogika on teadus mõtlemise alustest.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Loogika uurib mõtlemise </a:t>
            </a:r>
            <a:r>
              <a:rPr lang="en-GB" sz="2000" b="0" i="1" strike="noStrike" spc="-1">
                <a:solidFill>
                  <a:srgbClr val="000000"/>
                </a:solidFill>
                <a:latin typeface="Calibri"/>
              </a:rPr>
              <a:t>paratamatuid</a:t>
            </a: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aspekte ehk seda, mis üldse teeb mõtlemisest mõtlemise ehk õige mõtlemise ehk seda, mida ja kuidas üldse mõelda saab.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Informaalne loogika: teatud vaidlusmeetodite analüüs.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Formaalne loogika: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reeglisüsteemid ja algoritmid nö mehaaniliseks järelduste tegemiseks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reeglisüsteemide kui matemaatiliste objektide uurimine.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Arvutid on mõtlemise masinad.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838080" y="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Zuse arvutid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5" name="Picture 35"/>
          <p:cNvPicPr/>
          <p:nvPr/>
        </p:nvPicPr>
        <p:blipFill>
          <a:blip r:embed="rId3"/>
          <a:stretch/>
        </p:blipFill>
        <p:spPr>
          <a:xfrm>
            <a:off x="653280" y="914400"/>
            <a:ext cx="4543560" cy="2743200"/>
          </a:xfrm>
          <a:prstGeom prst="rect">
            <a:avLst/>
          </a:prstGeom>
          <a:ln w="0">
            <a:noFill/>
          </a:ln>
        </p:spPr>
      </p:pic>
      <p:pic>
        <p:nvPicPr>
          <p:cNvPr id="176" name="Picture 36"/>
          <p:cNvPicPr/>
          <p:nvPr/>
        </p:nvPicPr>
        <p:blipFill>
          <a:blip r:embed="rId4"/>
          <a:stretch/>
        </p:blipFill>
        <p:spPr>
          <a:xfrm>
            <a:off x="4343400" y="2057400"/>
            <a:ext cx="4572000" cy="3200400"/>
          </a:xfrm>
          <a:prstGeom prst="rect">
            <a:avLst/>
          </a:prstGeom>
          <a:ln w="0">
            <a:noFill/>
          </a:ln>
        </p:spPr>
      </p:pic>
      <p:sp>
        <p:nvSpPr>
          <p:cNvPr id="177" name="Text Box 65"/>
          <p:cNvSpPr/>
          <p:nvPr/>
        </p:nvSpPr>
        <p:spPr>
          <a:xfrm>
            <a:off x="1747520" y="4358520"/>
            <a:ext cx="512640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  <a:latin typeface="Times New Roman"/>
              </a:rPr>
              <a:t>Z1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Konrad Zuse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838080" y="761760"/>
            <a:ext cx="7848720" cy="615636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277920" indent="-277920">
              <a:lnSpc>
                <a:spcPct val="93000"/>
              </a:lnSpc>
              <a:spcBef>
                <a:spcPts val="575"/>
              </a:spcBef>
              <a:spcAft>
                <a:spcPts val="575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Programmeeritavate arvutite pioneer saksamaalt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77920" indent="-277920">
              <a:lnSpc>
                <a:spcPct val="93000"/>
              </a:lnSpc>
              <a:spcBef>
                <a:spcPts val="575"/>
              </a:spcBef>
              <a:spcAft>
                <a:spcPts val="575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1936-38: Z1: puhtmehaaniline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77920" indent="-277920">
              <a:lnSpc>
                <a:spcPct val="93000"/>
              </a:lnSpc>
              <a:spcBef>
                <a:spcPts val="575"/>
              </a:spcBef>
              <a:spcAft>
                <a:spcPts val="575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1938: Z2: rehkendus releedega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77920" indent="-277920">
              <a:lnSpc>
                <a:spcPct val="93000"/>
              </a:lnSpc>
              <a:spcBef>
                <a:spcPts val="575"/>
              </a:spcBef>
              <a:spcAft>
                <a:spcPts val="575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1941: Z3 perfolindiga, universaalselt programmeeritav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77920" indent="-277920">
              <a:lnSpc>
                <a:spcPct val="93000"/>
              </a:lnSpc>
              <a:spcBef>
                <a:spcPts val="575"/>
              </a:spcBef>
              <a:spcAft>
                <a:spcPts val="575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1944-50: Z4: kommertsiaalne digitaalarvuti Zürichi tehnikaülikoolile: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684360" lvl="1" indent="-227160">
              <a:lnSpc>
                <a:spcPct val="93000"/>
              </a:lnSpc>
              <a:spcBef>
                <a:spcPts val="575"/>
              </a:spcBef>
              <a:spcAft>
                <a:spcPts val="575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Releedega rehkendus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684360" lvl="1" indent="-227160">
              <a:lnSpc>
                <a:spcPct val="93000"/>
              </a:lnSpc>
              <a:spcBef>
                <a:spcPts val="575"/>
              </a:spcBef>
              <a:spcAft>
                <a:spcPts val="575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Mehaaniline mälu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77920" indent="-277920">
              <a:lnSpc>
                <a:spcPct val="93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1950-1967: Z5 ... Z64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277920" indent="-277920">
              <a:lnSpc>
                <a:spcPct val="93000"/>
              </a:lnSpc>
              <a:spcBef>
                <a:spcPts val="575"/>
              </a:spcBef>
              <a:spcAft>
                <a:spcPts val="575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By 1967, the Zuse KG had built a total of 251 computers. Due to financial problems, the company was then sold to Siemens.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575"/>
              </a:spcBef>
              <a:spcAft>
                <a:spcPts val="575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Atanasoff’i arvuti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John Vincent Atanasoff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1939-1942: esimene elektronarvuti?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2" name="Picture 33"/>
          <p:cNvPicPr/>
          <p:nvPr/>
        </p:nvPicPr>
        <p:blipFill>
          <a:blip r:embed="rId3"/>
          <a:stretch/>
        </p:blipFill>
        <p:spPr>
          <a:xfrm>
            <a:off x="2080960" y="1600200"/>
            <a:ext cx="4965000" cy="3992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838080" y="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Norden bombsight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5" name="Picture 34"/>
          <p:cNvPicPr/>
          <p:nvPr/>
        </p:nvPicPr>
        <p:blipFill>
          <a:blip r:embed="rId3"/>
          <a:stretch/>
        </p:blipFill>
        <p:spPr>
          <a:xfrm>
            <a:off x="2743200" y="1089000"/>
            <a:ext cx="3469680" cy="4397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838080" y="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lang="en-GB" sz="3200" b="0" strike="noStrike" spc="-1">
                <a:solidFill>
                  <a:srgbClr val="000000"/>
                </a:solidFill>
                <a:latin typeface="Calibri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Enigma, Geheimfernschreiber ja Lorenz</a:t>
            </a:r>
            <a:br>
              <a:rPr sz="3200">
                <a:latin typeface="Calibri" panose="020F0502020204030204" pitchFamily="34" charset="0"/>
              </a:rPr>
            </a:b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85345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Enigma: alates 1920 aastatest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Lorenz SZ 40 and SZ 42 ja  Geheimfernschreiber: Saksa lennu- ja merevägi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8" name="Picture 40"/>
          <p:cNvPicPr/>
          <p:nvPr/>
        </p:nvPicPr>
        <p:blipFill>
          <a:blip r:embed="rId3"/>
          <a:stretch/>
        </p:blipFill>
        <p:spPr>
          <a:xfrm>
            <a:off x="2743200" y="2698200"/>
            <a:ext cx="3886200" cy="2971800"/>
          </a:xfrm>
          <a:prstGeom prst="rect">
            <a:avLst/>
          </a:prstGeom>
          <a:ln w="0">
            <a:noFill/>
          </a:ln>
        </p:spPr>
      </p:pic>
      <p:pic>
        <p:nvPicPr>
          <p:cNvPr id="189" name="Picture 41"/>
          <p:cNvPicPr/>
          <p:nvPr/>
        </p:nvPicPr>
        <p:blipFill>
          <a:blip r:embed="rId4"/>
          <a:stretch/>
        </p:blipFill>
        <p:spPr>
          <a:xfrm>
            <a:off x="378360" y="1600200"/>
            <a:ext cx="2822040" cy="2743200"/>
          </a:xfrm>
          <a:prstGeom prst="rect">
            <a:avLst/>
          </a:prstGeom>
          <a:ln w="0">
            <a:noFill/>
          </a:ln>
        </p:spPr>
      </p:pic>
      <p:pic>
        <p:nvPicPr>
          <p:cNvPr id="190" name="Picture 42"/>
          <p:cNvPicPr/>
          <p:nvPr/>
        </p:nvPicPr>
        <p:blipFill>
          <a:blip r:embed="rId5"/>
          <a:stretch/>
        </p:blipFill>
        <p:spPr>
          <a:xfrm>
            <a:off x="6172200" y="1678680"/>
            <a:ext cx="2971800" cy="2207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Colossus vs Lorenz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Londonis 1943: saksa allveelaevade salakirja dekodeerimiseks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1800 elektronlampi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Ideoloogia ja matemaatika: olulises osas Alan Turing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3" name="Picture 37"/>
          <p:cNvPicPr/>
          <p:nvPr/>
        </p:nvPicPr>
        <p:blipFill>
          <a:blip r:embed="rId3"/>
          <a:stretch/>
        </p:blipFill>
        <p:spPr>
          <a:xfrm>
            <a:off x="853920" y="2286000"/>
            <a:ext cx="3718080" cy="2971800"/>
          </a:xfrm>
          <a:prstGeom prst="rect">
            <a:avLst/>
          </a:prstGeom>
          <a:ln w="0">
            <a:noFill/>
          </a:ln>
        </p:spPr>
      </p:pic>
      <p:pic>
        <p:nvPicPr>
          <p:cNvPr id="194" name="Picture 38"/>
          <p:cNvPicPr/>
          <p:nvPr/>
        </p:nvPicPr>
        <p:blipFill>
          <a:blip r:embed="rId4"/>
          <a:stretch/>
        </p:blipFill>
        <p:spPr>
          <a:xfrm>
            <a:off x="4800600" y="2971800"/>
            <a:ext cx="4064040" cy="2197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Mark I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Howard Aiken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IBM’i elektriline (releed) digitaalne arvuti MARK I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   1939-1944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1" strike="noStrike" spc="-1">
                <a:solidFill>
                  <a:srgbClr val="000000"/>
                </a:solidFill>
                <a:latin typeface="Calibri"/>
              </a:rPr>
              <a:t>750.000 komponenti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73512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1" strike="noStrike" spc="-1">
                <a:solidFill>
                  <a:srgbClr val="000000"/>
                </a:solidFill>
                <a:latin typeface="Calibri"/>
              </a:rPr>
              <a:t>5 tonni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7" name="Picture 39"/>
          <p:cNvPicPr/>
          <p:nvPr/>
        </p:nvPicPr>
        <p:blipFill>
          <a:blip r:embed="rId3"/>
          <a:stretch/>
        </p:blipFill>
        <p:spPr>
          <a:xfrm>
            <a:off x="3116160" y="2514600"/>
            <a:ext cx="3970440" cy="26798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838080" y="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First operative digital computers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9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3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Text Box 74"/>
          <p:cNvSpPr/>
          <p:nvPr/>
        </p:nvSpPr>
        <p:spPr>
          <a:xfrm>
            <a:off x="1600200" y="1600200"/>
            <a:ext cx="228600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01" name="Object 2"/>
          <p:cNvGraphicFramePr/>
          <p:nvPr/>
        </p:nvGraphicFramePr>
        <p:xfrm>
          <a:off x="685800" y="1600200"/>
          <a:ext cx="86868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4" imgW="0" imgH="0" progId="Excel.Sheet.12">
                  <p:embed/>
                </p:oleObj>
              </mc:Choice>
              <mc:Fallback>
                <p:oleObj r:id="rId4" imgW="0" imgH="0" progId="Excel.Sheet.12">
                  <p:embed/>
                  <p:pic>
                    <p:nvPicPr>
                      <p:cNvPr id="202" name="Object 2"/>
                      <p:cNvPicPr/>
                      <p:nvPr/>
                    </p:nvPicPr>
                    <p:blipFill>
                      <a:blip r:embed="rId5"/>
                      <a:stretch/>
                    </p:blipFill>
                    <p:spPr>
                      <a:xfrm>
                        <a:off x="685800" y="1600200"/>
                        <a:ext cx="8686800" cy="342900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Loogika aine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838080" y="761760"/>
            <a:ext cx="7848720" cy="62881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Fundamentaalseid mõtlemismeetodeid: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Deduktsioon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Induktsioon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Matemaatika sissetulek: muutujad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Lausemuutujad, näiteks: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kui A ja B, siis A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ei ole tõsi, et A ja mitte A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kui A-st järeldub B, ning A on tõsi, siis ka B on tõsi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7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Omadused ja suhted, näiteks: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458640" lvl="1" indent="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SzPct val="75000"/>
              <a:buNone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b="0" strike="noStrike" spc="-1">
                <a:solidFill>
                  <a:srgbClr val="000000"/>
                </a:solidFill>
                <a:latin typeface="Calibri"/>
              </a:rPr>
              <a:t>Kui kõigil asjadel on omadus P, siis on olemas asi, millel on omadus P</a:t>
            </a:r>
          </a:p>
          <a:p>
            <a:pPr marL="458640" lvl="1" indent="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SzPct val="75000"/>
              <a:buNone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600" spc="-1">
                <a:solidFill>
                  <a:srgbClr val="000000"/>
                </a:solidFill>
                <a:latin typeface="Calibri"/>
              </a:rPr>
              <a:t>Kui X on suurem kui Y ja Y on suurem kui Z, siis X on suurem kui Z</a:t>
            </a: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Loogika teke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5410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Parmenides (5 sajand e.m.a.) : kasutas pikki loogilisi põhjendusi.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Zenon Eleast (5 sajand e.m.a.)  - apooriad/paradoksid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Sofistid -  Sokrates (470-399 e.m.a)  - Platon (428/427 - 348/347 e.m.a):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36560" lvl="1" indent="-27792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1" strike="noStrike" spc="-1">
                <a:solidFill>
                  <a:srgbClr val="000000"/>
                </a:solidFill>
                <a:latin typeface="Calibri"/>
              </a:rPr>
              <a:t> Aristoteles: väidete struktuur kui iseseisev uurimisobjekt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" name="Picture 1"/>
          <p:cNvPicPr/>
          <p:nvPr/>
        </p:nvPicPr>
        <p:blipFill>
          <a:blip r:embed="rId3"/>
          <a:stretch/>
        </p:blipFill>
        <p:spPr>
          <a:xfrm>
            <a:off x="2971800" y="2741760"/>
            <a:ext cx="3799800" cy="25160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Loogika teke: Aristoteles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8080" y="761760"/>
            <a:ext cx="7848720" cy="72342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Süllogismide näited: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1. eeldus: iga koer on imetaja.</a:t>
            </a:r>
            <a:br>
              <a:rPr sz="1800">
                <a:latin typeface="Calibri" panose="020F0502020204030204" pitchFamily="34" charset="0"/>
              </a:rPr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2. eeldus: mõned neljajalgsed on koerad.</a:t>
            </a:r>
            <a:br>
              <a:rPr sz="1800">
                <a:latin typeface="Calibri" panose="020F0502020204030204" pitchFamily="34" charset="0"/>
              </a:rPr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järeldus: mõned neljajalgsed on imetajad.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1. eeldus: kõik luiged on valged</a:t>
            </a:r>
            <a:br>
              <a:rPr sz="1800">
                <a:latin typeface="Calibri" panose="020F0502020204030204" pitchFamily="34" charset="0"/>
              </a:rPr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2. eeldus: mõni lind on luik.</a:t>
            </a:r>
            <a:br>
              <a:rPr sz="1800">
                <a:latin typeface="Calibri" panose="020F0502020204030204" pitchFamily="34" charset="0"/>
              </a:rPr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järeldus: mõni lind on valge.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1800" b="0" strike="noStrike" spc="-1">
                <a:solidFill>
                  <a:srgbClr val="000000"/>
                </a:solidFill>
                <a:latin typeface="Calibri"/>
              </a:rPr>
              <a:t>     </a:t>
            </a: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Tuletuse struktuuri võib seega esitada muutujate x,y ja z abil ning tuletus on õige sõltumata fraasidest, millega neid muutujaid asendada: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1. eeldus: iga x on y.</a:t>
            </a:r>
            <a:br>
              <a:rPr sz="1800">
                <a:latin typeface="Calibri" panose="020F0502020204030204" pitchFamily="34" charset="0"/>
              </a:rPr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2. eeldus: mõni z on x.</a:t>
            </a:r>
            <a:br>
              <a:rPr sz="1800">
                <a:latin typeface="Calibri" panose="020F0502020204030204" pitchFamily="34" charset="0"/>
              </a:rPr>
            </a:br>
            <a:r>
              <a:rPr lang="en-GB" sz="1800" b="0" strike="noStrike" spc="-1">
                <a:solidFill>
                  <a:srgbClr val="000000"/>
                </a:solidFill>
                <a:latin typeface="Calibri"/>
              </a:rPr>
              <a:t>järeldus: mõni z on y.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Aristotelese “kategoorilised väited”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838080" y="761760"/>
            <a:ext cx="7848720" cy="544356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GB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Iga b on a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Mitte ükski b pole a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Mõni b on a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Mõni b ei ole a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i="1" strike="noStrike" spc="-1">
                <a:solidFill>
                  <a:srgbClr val="000000"/>
                </a:solidFill>
                <a:latin typeface="Calibri"/>
              </a:rPr>
              <a:t>     süllogism</a:t>
            </a: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on väitlus, kus mingitest etteantud väidetest (eeldustest) järeldub paratamatult uus väide. Aristotelese puhul alati kaks kategoorilist eeldust, üks kategooriline järeldus.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4800" indent="-3348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3960" algn="l"/>
                <a:tab pos="911160" algn="l"/>
                <a:tab pos="1368360" algn="l"/>
                <a:tab pos="1825560" algn="l"/>
                <a:tab pos="2282760" algn="l"/>
                <a:tab pos="2739960" algn="l"/>
                <a:tab pos="3197160" algn="l"/>
                <a:tab pos="3654360" algn="l"/>
                <a:tab pos="4111560" algn="l"/>
                <a:tab pos="4568760" algn="l"/>
                <a:tab pos="5025960" algn="l"/>
                <a:tab pos="5483160" algn="l"/>
                <a:tab pos="5940360" algn="l"/>
                <a:tab pos="6397560" algn="l"/>
                <a:tab pos="6854760" algn="l"/>
                <a:tab pos="7311960" algn="l"/>
                <a:tab pos="7769160" algn="l"/>
                <a:tab pos="8226360" algn="l"/>
                <a:tab pos="8683560" algn="l"/>
                <a:tab pos="91407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-304920"/>
            <a:ext cx="7772400" cy="9144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3200">
                <a:latin typeface="Calibri" panose="020F0502020204030204" pitchFamily="34" charset="0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Stoikud: lausearvutus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838080" y="762120"/>
            <a:ext cx="7848720" cy="61992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      Stoikud uurisid, kuidas saab loogiliste sidesõnade (ja, ei, või, kui...siis) abil lihtsamatest lausetest keerulisemaid kokku panna ja kuidas näidata selliselt moodustatud lausete õigsust.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Kui esimene, siis teine; esimene; järelikult teine.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99960" lvl="1" indent="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2000" b="0" strike="noStrike" spc="-1">
                <a:solidFill>
                  <a:srgbClr val="000000"/>
                </a:solidFill>
                <a:latin typeface="Calibri"/>
              </a:rPr>
              <a:t>((X -&gt; Y)  &amp;  X)  -&gt; Y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99960" lvl="1" indent="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100000"/>
              </a:lnSpc>
              <a:spcBef>
                <a:spcPts val="499"/>
              </a:spcBef>
              <a:spcAft>
                <a:spcPts val="499"/>
              </a:spcAft>
              <a:buClr>
                <a:srgbClr val="CC0000"/>
              </a:buClr>
              <a:buFont typeface="Wingdings" charset="2"/>
              <a:buChar char=""/>
              <a:tabLst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Symbol"/>
                <a:ea typeface="Symbol"/>
              </a:rPr>
              <a:t></a:t>
            </a: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Kui esimene, siis teine; mitte teine; järelikult mitte esimene.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99960" lvl="1" indent="0">
              <a:lnSpc>
                <a:spcPct val="100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2000" b="0" strike="noStrike" spc="-1">
                <a:solidFill>
                  <a:srgbClr val="000000"/>
                </a:solidFill>
                <a:latin typeface="Calibri"/>
              </a:rPr>
              <a:t>((X -&gt; Y)  &amp;  -X)  -&gt;  -Y</a:t>
            </a: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99960" lvl="1" indent="0">
              <a:lnSpc>
                <a:spcPct val="100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99"/>
              </a:spcBef>
              <a:spcAft>
                <a:spcPts val="499"/>
              </a:spcAft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  <a:p>
            <a:pPr marL="336600" indent="-3351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455760" algn="l"/>
                <a:tab pos="912960" algn="l"/>
                <a:tab pos="1370160" algn="l"/>
                <a:tab pos="1827360" algn="l"/>
                <a:tab pos="2284560" algn="l"/>
                <a:tab pos="2741760" algn="l"/>
                <a:tab pos="3198960" algn="l"/>
                <a:tab pos="3656160" algn="l"/>
                <a:tab pos="4113360" algn="l"/>
                <a:tab pos="4570560" algn="l"/>
                <a:tab pos="5027760" algn="l"/>
                <a:tab pos="5484960" algn="l"/>
                <a:tab pos="5942160" algn="l"/>
                <a:tab pos="6399360" algn="l"/>
                <a:tab pos="6856560" algn="l"/>
                <a:tab pos="7313760" algn="l"/>
                <a:tab pos="7770960" algn="l"/>
                <a:tab pos="8228160" algn="l"/>
                <a:tab pos="8685360" algn="l"/>
                <a:tab pos="914256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2144</Words>
  <Application>Microsoft Office PowerPoint</Application>
  <PresentationFormat>Custom</PresentationFormat>
  <Paragraphs>554</Paragraphs>
  <Slides>47</Slides>
  <Notes>47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宋体</vt:lpstr>
      <vt:lpstr>Arial</vt:lpstr>
      <vt:lpstr>Bitstream Vera Sans</vt:lpstr>
      <vt:lpstr>Calibri</vt:lpstr>
      <vt:lpstr>Courier New</vt:lpstr>
      <vt:lpstr>DejaVu Sans</vt:lpstr>
      <vt:lpstr>Symbol</vt:lpstr>
      <vt:lpstr>Times New Roman</vt:lpstr>
      <vt:lpstr>Wingdings</vt:lpstr>
      <vt:lpstr>Office Theme</vt:lpstr>
      <vt:lpstr>Microsoft Excel Worksheet</vt:lpstr>
      <vt:lpstr> </vt:lpstr>
      <vt:lpstr> Loengu ülevaade</vt:lpstr>
      <vt:lpstr> Arvud</vt:lpstr>
      <vt:lpstr> Loogika olemus</vt:lpstr>
      <vt:lpstr> Loogika aine</vt:lpstr>
      <vt:lpstr> Loogika teke</vt:lpstr>
      <vt:lpstr> Loogika teke: Aristoteles</vt:lpstr>
      <vt:lpstr> Aristotelese “kategoorilised väited”</vt:lpstr>
      <vt:lpstr> Stoikud: lausearvutus</vt:lpstr>
      <vt:lpstr> Ramon Llull</vt:lpstr>
      <vt:lpstr> Leonardo da Vinci</vt:lpstr>
      <vt:lpstr>  17 sajand: sümbolkeeled matemaatikas</vt:lpstr>
      <vt:lpstr> Schickard &amp; Pascal</vt:lpstr>
      <vt:lpstr> Leibniz</vt:lpstr>
      <vt:lpstr> Kirjutusmasin</vt:lpstr>
      <vt:lpstr> Kirjutusmasin püssitehasest</vt:lpstr>
      <vt:lpstr> Perfokaardid</vt:lpstr>
      <vt:lpstr>Perfokaardid</vt:lpstr>
      <vt:lpstr> Industrialiseerimisest</vt:lpstr>
      <vt:lpstr> Charles Babbage</vt:lpstr>
      <vt:lpstr>Charles Babbage: difference engine</vt:lpstr>
      <vt:lpstr> Telegraaf</vt:lpstr>
      <vt:lpstr>  George Boole, de Morgan</vt:lpstr>
      <vt:lpstr> Lausearvutuse alused</vt:lpstr>
      <vt:lpstr> Lausearvutuse alused</vt:lpstr>
      <vt:lpstr> Kaasaegse loogika alus: Gottlob Frege</vt:lpstr>
      <vt:lpstr> Loogika mitmekesisus </vt:lpstr>
      <vt:lpstr> Hollerith’i perfokaardid</vt:lpstr>
      <vt:lpstr> Vaakumtorud ehk raadiolambid</vt:lpstr>
      <vt:lpstr>  Hulgateooria: Georg Cantor</vt:lpstr>
      <vt:lpstr>  Russell &amp; Whitehead</vt:lpstr>
      <vt:lpstr> Formalism; Hilbert</vt:lpstr>
      <vt:lpstr>  Intuitsionism: Brouwer &amp; Heyting</vt:lpstr>
      <vt:lpstr>  Formaalne süsteem</vt:lpstr>
      <vt:lpstr> Täielikkus ja mittetäielikkus</vt:lpstr>
      <vt:lpstr> Turingi masin &amp; Churchi lambda-arvutus</vt:lpstr>
      <vt:lpstr>  Vannevar Bush</vt:lpstr>
      <vt:lpstr>  Ludwig Wittgenstein</vt:lpstr>
      <vt:lpstr>  Claude Shannon</vt:lpstr>
      <vt:lpstr>Zuse arvutid</vt:lpstr>
      <vt:lpstr> Konrad Zuse</vt:lpstr>
      <vt:lpstr> Atanasoff’i arvuti</vt:lpstr>
      <vt:lpstr>Norden bombsight</vt:lpstr>
      <vt:lpstr> Enigma, Geheimfernschreiber ja Lorenz </vt:lpstr>
      <vt:lpstr> Colossus vs Lorenz</vt:lpstr>
      <vt:lpstr> Mark I</vt:lpstr>
      <vt:lpstr>First operative digital computers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</dc:title>
  <dc:subject/>
  <dc:creator/>
  <dc:description/>
  <cp:lastModifiedBy>Tanel Tammet</cp:lastModifiedBy>
  <cp:revision>11</cp:revision>
  <cp:lastPrinted>2024-09-18T21:04:05Z</cp:lastPrinted>
  <dcterms:created xsi:type="dcterms:W3CDTF">2024-09-18T20:38:27Z</dcterms:created>
  <dcterms:modified xsi:type="dcterms:W3CDTF">2024-09-18T18:48:39Z</dcterms:modified>
  <dc:language>en-US</dc:language>
</cp:coreProperties>
</file>